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90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6" y="1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150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4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390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6949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897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267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490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780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706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008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141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5BB3B-15A6-43E1-AF63-3ACA81700CAD}" type="datetimeFigureOut">
              <a:rPr lang="en-GB" smtClean="0"/>
              <a:t>26/01/2026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BFE14-BAF7-40C2-9675-7BCB0A4B8A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94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G:\Office\Logos\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346" y="337196"/>
            <a:ext cx="1931367" cy="193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139534" y="2754511"/>
            <a:ext cx="5142989" cy="2646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8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enpals" pitchFamily="50" charset="0"/>
                <a:ea typeface="Calibri" pitchFamily="34" charset="0"/>
                <a:cs typeface="Times New Roman" pitchFamily="18" charset="0"/>
              </a:rPr>
              <a:t>Accessibility</a:t>
            </a:r>
            <a:r>
              <a:rPr kumimoji="0" lang="en-GB" altLang="en-US" sz="3800" b="0" i="0" u="none" strike="noStrike" cap="none" normalizeH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enpals" pitchFamily="50" charset="0"/>
                <a:ea typeface="Calibri" pitchFamily="34" charset="0"/>
                <a:cs typeface="Times New Roman" pitchFamily="18" charset="0"/>
              </a:rPr>
              <a:t> Plan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800" b="0" i="0" u="none" strike="noStrike" cap="none" normalizeH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 Penpals" pitchFamily="50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Sassoon Penpals" panose="02000400000000000000" pitchFamily="50" charset="0"/>
              </a:rPr>
              <a:t>3</a:t>
            </a:r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Sassoon Penpals" panose="02000400000000000000" pitchFamily="50" charset="0"/>
              </a:rPr>
              <a:t>year</a:t>
            </a:r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Sassoon Penpals" panose="02000400000000000000" pitchFamily="50" charset="0"/>
              </a:rPr>
              <a:t>period</a:t>
            </a:r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Sassoon Penpals" panose="02000400000000000000" pitchFamily="50" charset="0"/>
              </a:rPr>
              <a:t>covered</a:t>
            </a:r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Sassoon Penpals" panose="02000400000000000000" pitchFamily="50" charset="0"/>
              </a:rPr>
              <a:t>by</a:t>
            </a:r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Sassoon Penpals" panose="02000400000000000000" pitchFamily="50" charset="0"/>
              </a:rPr>
              <a:t>the</a:t>
            </a:r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 </a:t>
            </a:r>
            <a:r>
              <a:rPr lang="en-GB" b="1" dirty="0">
                <a:solidFill>
                  <a:srgbClr val="002060"/>
                </a:solidFill>
                <a:latin typeface="Sassoon Penpals" panose="02000400000000000000" pitchFamily="50" charset="0"/>
              </a:rPr>
              <a:t>plan:</a:t>
            </a:r>
            <a:endParaRPr lang="en-GB" dirty="0">
              <a:solidFill>
                <a:srgbClr val="002060"/>
              </a:solidFill>
              <a:latin typeface="Sassoon Penpals" panose="02000400000000000000" pitchFamily="50" charset="0"/>
            </a:endParaRPr>
          </a:p>
          <a:p>
            <a:pPr algn="ctr"/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 </a:t>
            </a:r>
          </a:p>
          <a:p>
            <a:pPr algn="ctr"/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From: January 2025</a:t>
            </a:r>
          </a:p>
          <a:p>
            <a:pPr algn="ctr"/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 </a:t>
            </a:r>
          </a:p>
          <a:p>
            <a:pPr algn="ctr"/>
            <a:r>
              <a:rPr lang="en-GB" dirty="0">
                <a:solidFill>
                  <a:srgbClr val="002060"/>
                </a:solidFill>
                <a:latin typeface="Sassoon Penpals" panose="02000400000000000000" pitchFamily="50" charset="0"/>
              </a:rPr>
              <a:t>To: January 2028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647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0"/>
            <a:ext cx="11887200" cy="68677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10940">
              <a:lnSpc>
                <a:spcPct val="107000"/>
              </a:lnSpc>
              <a:spcAft>
                <a:spcPts val="0"/>
              </a:spcAft>
            </a:pP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ls’</a:t>
            </a:r>
            <a:r>
              <a:rPr lang="en-GB" b="1" u="sng" spc="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ing D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1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68325">
              <a:lnSpc>
                <a:spcPct val="107000"/>
              </a:lnSpc>
              <a:spcAft>
                <a:spcPts val="0"/>
              </a:spcAft>
            </a:pP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mote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eq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ppor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tu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bled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eop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le: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up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ils,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aff,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par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ts,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car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6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eop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use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sch</a:t>
            </a:r>
            <a:r>
              <a:rPr lang="en-GB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oo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1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350520">
              <a:lnSpc>
                <a:spcPct val="107000"/>
              </a:lnSpc>
              <a:spcAft>
                <a:spcPts val="0"/>
              </a:spcAft>
            </a:pP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arry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ng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ith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lity. These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ame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as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rev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ly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9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lity Dis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rim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ina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Act (DD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nd w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ave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 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licated in the</a:t>
            </a:r>
            <a:r>
              <a:rPr lang="en-GB" spc="3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Equality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 2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01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0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GB" spc="3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Ac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 Pl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ets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ow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al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gover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ctively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im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ove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in its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mm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ave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ty.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du</a:t>
            </a:r>
            <a:r>
              <a:rPr lang="en-GB" spc="8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is to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tici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ate 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an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eir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GB" spc="3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 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ocu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es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‘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k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ey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’: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24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>
              <a:lnSpc>
                <a:spcPct val="100000"/>
              </a:lnSpc>
              <a:spcAft>
                <a:spcPts val="0"/>
              </a:spcAft>
              <a:tabLst>
                <a:tab pos="494665" algn="l"/>
              </a:tabLs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Symbol" panose="05050102010706020507" pitchFamily="18" charset="2"/>
                <a:cs typeface="Symbol" panose="05050102010706020507" pitchFamily="18" charset="2"/>
              </a:rPr>
              <a:t>	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reasi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ext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 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led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rtici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ol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rri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um;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94665" marR="935990" indent="-227965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Symbol" panose="05050102010706020507" pitchFamily="18" charset="2"/>
                <a:cs typeface="Symbol" panose="05050102010706020507" pitchFamily="18" charset="2"/>
              </a:rPr>
              <a:t>	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im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ng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nvironme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in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cr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exte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ich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bl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ils c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take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tage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cati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iated</a:t>
            </a:r>
            <a:r>
              <a:rPr lang="en-GB" spc="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ervi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es;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>
              <a:lnSpc>
                <a:spcPct val="107000"/>
              </a:lnSpc>
              <a:spcAft>
                <a:spcPts val="0"/>
              </a:spcAft>
              <a:tabLst>
                <a:tab pos="494665" algn="l"/>
              </a:tabLs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Symbol" panose="05050102010706020507" pitchFamily="18" charset="2"/>
                <a:cs typeface="Symbol" panose="05050102010706020507" pitchFamily="18" charset="2"/>
              </a:rPr>
              <a:t>	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im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ng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very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 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 is p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riti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 w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ot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bl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25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369570">
              <a:lnSpc>
                <a:spcPct val="99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 is 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ireme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hool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’s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 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an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is 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rc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leme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 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revi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wed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nece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ary.</a:t>
            </a:r>
            <a:r>
              <a:rPr lang="en-GB" spc="4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Ac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 wi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 up to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cover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-year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54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87140">
              <a:lnSpc>
                <a:spcPct val="107000"/>
              </a:lnSpc>
              <a:spcAft>
                <a:spcPts val="0"/>
              </a:spcAft>
            </a:pP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b="1" u="sng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nd 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ectiv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27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585470">
              <a:lnSpc>
                <a:spcPct val="99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St. Anthony’s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lic</a:t>
            </a:r>
            <a:r>
              <a:rPr lang="en-GB" spc="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ary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ol,</a:t>
            </a:r>
            <a:r>
              <a:rPr lang="en-GB" spc="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omm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tted to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lity for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ts/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arer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taff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rs to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hool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99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St. Anthony’s 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imary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ol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ims t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27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99000"/>
              </a:lnSpc>
              <a:spcAft>
                <a:spcPts val="0"/>
              </a:spcAft>
              <a:tabLst>
                <a:tab pos="456565" algn="l"/>
              </a:tabLs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Symbol" panose="05050102010706020507" pitchFamily="18" charset="2"/>
                <a:cs typeface="Symbol" panose="05050102010706020507" pitchFamily="18" charset="2"/>
              </a:rPr>
              <a:t>	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afe,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nd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pp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ive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ild is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val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00000"/>
              </a:lnSpc>
              <a:spcAft>
                <a:spcPts val="0"/>
              </a:spcAft>
              <a:tabLst>
                <a:tab pos="456565" algn="l"/>
              </a:tabLs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Symbol" panose="05050102010706020507" pitchFamily="18" charset="2"/>
                <a:cs typeface="Symbol" panose="05050102010706020507" pitchFamily="18" charset="2"/>
              </a:rPr>
              <a:t>	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itive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pc="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elf-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nce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l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rs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 ma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ocia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ly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em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lly.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>
              <a:lnSpc>
                <a:spcPct val="107000"/>
              </a:lnSpc>
              <a:spcAft>
                <a:spcPts val="0"/>
              </a:spcAft>
              <a:tabLst>
                <a:tab pos="456565" algn="l"/>
              </a:tabLs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Symbol" panose="05050102010706020507" pitchFamily="18" charset="2"/>
                <a:cs typeface="Symbol" panose="05050102010706020507" pitchFamily="18" charset="2"/>
              </a:rPr>
              <a:t>	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ure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 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ive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nvir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to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ivi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ith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ecial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cat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/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iti</a:t>
            </a:r>
            <a:r>
              <a:rPr lang="en-GB" spc="10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513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0"/>
            <a:ext cx="11887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123110"/>
            <a:ext cx="11963400" cy="5784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964565" algn="just">
              <a:lnSpc>
                <a:spcPct val="100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St. Anthony’s 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imary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ol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omm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tted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qua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ort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ty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lan is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al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licy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do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um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L="342900" lvl="0" indent="-342900" algn="just">
              <a:lnSpc>
                <a:spcPct val="99000"/>
              </a:lnSpc>
              <a:spcBef>
                <a:spcPts val="45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6565" algn="l"/>
              </a:tabLst>
            </a:pPr>
            <a:endParaRPr lang="en-GB" spc="5" dirty="0">
              <a:solidFill>
                <a:srgbClr val="000000"/>
              </a:solidFill>
              <a:latin typeface="Sassoon Penpals Joined" panose="02000400000000000000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>
              <a:lnSpc>
                <a:spcPct val="99000"/>
              </a:lnSpc>
              <a:spcBef>
                <a:spcPts val="45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6565" algn="l"/>
              </a:tabLst>
            </a:pP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ecial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icy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1181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6565" algn="l"/>
              </a:tabLst>
            </a:pP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eci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Nee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&amp;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ties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ND)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1181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6565" algn="l"/>
              </a:tabLst>
            </a:pP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Child Protection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456565" algn="l"/>
              </a:tabLst>
            </a:pP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&amp;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fety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icy</a:t>
            </a:r>
          </a:p>
          <a:p>
            <a:pPr lvl="0" algn="just">
              <a:lnSpc>
                <a:spcPct val="107000"/>
              </a:lnSpc>
              <a:spcAft>
                <a:spcPts val="0"/>
              </a:spcAft>
              <a:tabLst>
                <a:tab pos="456565" algn="l"/>
              </a:tabLs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Cu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rren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ce:</a:t>
            </a:r>
            <a:r>
              <a:rPr lang="en-GB" b="1" u="sng" spc="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he e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x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tent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hich</a:t>
            </a:r>
            <a:r>
              <a:rPr lang="en-GB" b="1" u="sng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abled 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pup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cip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in the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sch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urr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ic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lum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5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476885" algn="just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END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icy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res 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s</a:t>
            </a:r>
            <a:r>
              <a:rPr lang="en-GB" spc="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ff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arr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gem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ts</a:t>
            </a:r>
            <a:r>
              <a:rPr lang="en-GB" spc="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with</a:t>
            </a:r>
            <a:r>
              <a:rPr lang="en-GB" spc="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eci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cat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nd </a:t>
            </a:r>
            <a:r>
              <a:rPr lang="en-GB" spc="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ity.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orki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in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ip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age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ies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Local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Senior Leadership Team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</a:t>
            </a:r>
            <a:r>
              <a:rPr lang="en-GB" dirty="0" err="1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SENDCo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age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ry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 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 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urce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taf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g,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cat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hr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ng.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5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Staff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in 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es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for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the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curr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cu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7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taff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ave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 qu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ati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, tr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ng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ex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rki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 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with 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va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ied r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 ne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5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615950" algn="just">
              <a:lnSpc>
                <a:spcPct val="99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ele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rates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iver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 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ts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tes 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e,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aw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ess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 ac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rces 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ctivities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are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iversity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pos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itively.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8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185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0"/>
            <a:ext cx="11887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400" y="123110"/>
            <a:ext cx="11887200" cy="4136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Cu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rren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ce:</a:t>
            </a:r>
            <a:r>
              <a:rPr lang="en-GB" b="1" u="sng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cc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sic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nme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of the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sch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5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limited areas 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 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s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-2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ich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led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4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ls h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ve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lim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 or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solidFill>
                  <a:srgbClr val="000000"/>
                </a:solidFill>
                <a:effectLst/>
                <a:latin typeface="Sassoon Penpals Joined" panose="02000400000000000000" pitchFamily="50" charset="0"/>
                <a:ea typeface="Times New Roman" panose="02020603050405020304" pitchFamily="18" charset="0"/>
                <a:cs typeface="Calibri" panose="020F0502020204030204" pitchFamily="34" charset="0"/>
              </a:rPr>
              <a:t> - Lift fitted in school hall to support access to the upper floor.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7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 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vi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 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ced th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gh the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ho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l’s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bu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mai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ce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pc="-2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 </a:t>
            </a:r>
            <a:r>
              <a:rPr lang="en-GB" spc="9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ogra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me. 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53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GB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Cu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rren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ct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ce:</a:t>
            </a:r>
            <a:r>
              <a:rPr lang="en-GB" b="1" u="sng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he 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eliv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er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i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nf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mat</a:t>
            </a:r>
            <a:r>
              <a:rPr lang="en-GB" b="1" u="sng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 to pe</a:t>
            </a:r>
            <a:r>
              <a:rPr lang="en-GB" b="1" u="sng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so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 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wi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b="1" u="sng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di</a:t>
            </a:r>
            <a:r>
              <a:rPr lang="en-GB" b="1" u="sng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abi</a:t>
            </a:r>
            <a:r>
              <a:rPr lang="en-GB" b="1" u="sng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b="1" u="sng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200"/>
              </a:lnSpc>
              <a:spcAft>
                <a:spcPts val="255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sc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es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ome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ecia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ed e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efit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ivi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taff</a:t>
            </a:r>
            <a:r>
              <a:rPr lang="en-GB" spc="4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pr</a:t>
            </a:r>
            <a:r>
              <a:rPr lang="en-GB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ia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GB" spc="-1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ly.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GB" sz="1600" dirty="0">
                <a:solidFill>
                  <a:srgbClr val="000000"/>
                </a:solidFill>
                <a:effectLst/>
                <a:latin typeface="Sassoon Penpals Joined" panose="02000400000000000000" pitchFamily="50" charset="0"/>
                <a:ea typeface="Times New Roman" panose="02020603050405020304" pitchFamily="18" charset="0"/>
                <a:cs typeface="Calibri" panose="020F0502020204030204" pitchFamily="34" charset="0"/>
              </a:rPr>
              <a:t> - Mobile hoist available – with trained staff.</a:t>
            </a: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en-GB" sz="1600" dirty="0">
                <a:solidFill>
                  <a:srgbClr val="000000"/>
                </a:solidFill>
                <a:latin typeface="Sassoon Penpals Joined" panose="02000400000000000000" pitchFamily="50" charset="0"/>
                <a:ea typeface="Times New Roman" panose="02020603050405020304" pitchFamily="18" charset="0"/>
                <a:cs typeface="Calibri" panose="020F0502020204030204" pitchFamily="34" charset="0"/>
              </a:rPr>
              <a:t>Lift fitted in school hall.</a:t>
            </a:r>
          </a:p>
          <a:p>
            <a:pPr marL="285750" indent="-285750" algn="just">
              <a:lnSpc>
                <a:spcPct val="107000"/>
              </a:lnSpc>
              <a:spcAft>
                <a:spcPts val="0"/>
              </a:spcAft>
              <a:buFontTx/>
              <a:buChar char="-"/>
            </a:pPr>
            <a:r>
              <a:rPr lang="en-GB" sz="1600" dirty="0">
                <a:solidFill>
                  <a:srgbClr val="000000"/>
                </a:solidFill>
                <a:effectLst/>
                <a:latin typeface="Sassoon Penpals Joined" panose="02000400000000000000" pitchFamily="50" charset="0"/>
                <a:ea typeface="Times New Roman" panose="02020603050405020304" pitchFamily="18" charset="0"/>
                <a:cs typeface="Calibri" panose="020F0502020204030204" pitchFamily="34" charset="0"/>
              </a:rPr>
              <a:t>Large disabled toilet – To facilitate changing bed and hoist. 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Sassoon Penpals Joined" panose="02000400000000000000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737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0"/>
            <a:ext cx="11887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latin typeface="Sassoon Penpals" panose="02000400000000000000" pitchFamily="50" charset="0"/>
              </a:rPr>
              <a:t>St. Anthony’s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Catholic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Primary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School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Accessibility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Plan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2025-2028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Access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to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the</a:t>
            </a:r>
            <a:r>
              <a:rPr lang="en-GB" sz="2000" dirty="0">
                <a:latin typeface="Sassoon Penpals" panose="02000400000000000000" pitchFamily="50" charset="0"/>
              </a:rPr>
              <a:t> </a:t>
            </a:r>
            <a:r>
              <a:rPr lang="en-GB" sz="2000" b="1" dirty="0">
                <a:latin typeface="Sassoon Penpals" panose="02000400000000000000" pitchFamily="50" charset="0"/>
              </a:rPr>
              <a:t>Curriculum</a:t>
            </a:r>
            <a:endParaRPr lang="en-GB" sz="2000" dirty="0">
              <a:latin typeface="Sassoon Penpals" panose="02000400000000000000" pitchFamily="50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3749059"/>
              </p:ext>
            </p:extLst>
          </p:nvPr>
        </p:nvGraphicFramePr>
        <p:xfrm>
          <a:off x="152400" y="520699"/>
          <a:ext cx="11515724" cy="61182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8397">
                  <a:extLst>
                    <a:ext uri="{9D8B030D-6E8A-4147-A177-3AD203B41FA5}">
                      <a16:colId xmlns:a16="http://schemas.microsoft.com/office/drawing/2014/main" val="608160287"/>
                    </a:ext>
                  </a:extLst>
                </a:gridCol>
                <a:gridCol w="2291470">
                  <a:extLst>
                    <a:ext uri="{9D8B030D-6E8A-4147-A177-3AD203B41FA5}">
                      <a16:colId xmlns:a16="http://schemas.microsoft.com/office/drawing/2014/main" val="282016494"/>
                    </a:ext>
                  </a:extLst>
                </a:gridCol>
                <a:gridCol w="2307299">
                  <a:extLst>
                    <a:ext uri="{9D8B030D-6E8A-4147-A177-3AD203B41FA5}">
                      <a16:colId xmlns:a16="http://schemas.microsoft.com/office/drawing/2014/main" val="1592864806"/>
                    </a:ext>
                  </a:extLst>
                </a:gridCol>
                <a:gridCol w="2311259">
                  <a:extLst>
                    <a:ext uri="{9D8B030D-6E8A-4147-A177-3AD203B41FA5}">
                      <a16:colId xmlns:a16="http://schemas.microsoft.com/office/drawing/2014/main" val="2956319050"/>
                    </a:ext>
                  </a:extLst>
                </a:gridCol>
                <a:gridCol w="2307299">
                  <a:extLst>
                    <a:ext uri="{9D8B030D-6E8A-4147-A177-3AD203B41FA5}">
                      <a16:colId xmlns:a16="http://schemas.microsoft.com/office/drawing/2014/main" val="3885345272"/>
                    </a:ext>
                  </a:extLst>
                </a:gridCol>
              </a:tblGrid>
              <a:tr h="250283">
                <a:tc>
                  <a:txBody>
                    <a:bodyPr/>
                    <a:lstStyle/>
                    <a:p>
                      <a:pPr marL="66675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Pri</a:t>
                      </a:r>
                      <a:r>
                        <a:rPr lang="en-GB" sz="1600" spc="-5" dirty="0">
                          <a:effectLst/>
                        </a:rPr>
                        <a:t>or</a:t>
                      </a:r>
                      <a:r>
                        <a:rPr lang="en-GB" sz="1600" dirty="0">
                          <a:effectLst/>
                        </a:rPr>
                        <a:t>ity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>
                          <a:effectLst/>
                        </a:rPr>
                        <a:t>Le</a:t>
                      </a:r>
                      <a:r>
                        <a:rPr lang="en-GB" sz="1600" spc="5">
                          <a:effectLst/>
                        </a:rPr>
                        <a:t>a</a:t>
                      </a:r>
                      <a:r>
                        <a:rPr lang="en-GB" sz="1600">
                          <a:effectLst/>
                        </a:rPr>
                        <a:t>d Peo</a:t>
                      </a:r>
                      <a:r>
                        <a:rPr lang="en-GB" sz="1600" spc="-5">
                          <a:effectLst/>
                        </a:rPr>
                        <a:t>p</a:t>
                      </a:r>
                      <a:r>
                        <a:rPr lang="en-GB" sz="1600">
                          <a:effectLst/>
                        </a:rPr>
                        <a:t>le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>
                          <a:effectLst/>
                        </a:rPr>
                        <a:t>S</a:t>
                      </a:r>
                      <a:r>
                        <a:rPr lang="en-GB" sz="1600">
                          <a:effectLst/>
                        </a:rPr>
                        <a:t>trate</a:t>
                      </a:r>
                      <a:r>
                        <a:rPr lang="en-GB" sz="1600" spc="-5">
                          <a:effectLst/>
                        </a:rPr>
                        <a:t>g</a:t>
                      </a:r>
                      <a:r>
                        <a:rPr lang="en-GB" sz="1600">
                          <a:effectLst/>
                        </a:rPr>
                        <a:t>y /</a:t>
                      </a:r>
                      <a:r>
                        <a:rPr lang="en-GB" sz="1600" spc="5">
                          <a:effectLst/>
                        </a:rPr>
                        <a:t> </a:t>
                      </a:r>
                      <a:r>
                        <a:rPr lang="en-GB" sz="1600" spc="-5">
                          <a:effectLst/>
                        </a:rPr>
                        <a:t>A</a:t>
                      </a:r>
                      <a:r>
                        <a:rPr lang="en-GB" sz="1600">
                          <a:effectLst/>
                        </a:rPr>
                        <a:t>ct</a:t>
                      </a:r>
                      <a:r>
                        <a:rPr lang="en-GB" sz="1600" spc="5">
                          <a:effectLst/>
                        </a:rPr>
                        <a:t>i</a:t>
                      </a:r>
                      <a:r>
                        <a:rPr lang="en-GB" sz="1600" spc="-5">
                          <a:effectLst/>
                        </a:rPr>
                        <a:t>o</a:t>
                      </a:r>
                      <a:r>
                        <a:rPr lang="en-GB" sz="1600">
                          <a:effectLst/>
                        </a:rPr>
                        <a:t>n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Reso</a:t>
                      </a:r>
                      <a:r>
                        <a:rPr lang="en-GB" sz="1600" spc="-5">
                          <a:effectLst/>
                        </a:rPr>
                        <a:t>u</a:t>
                      </a:r>
                      <a:r>
                        <a:rPr lang="en-GB" sz="1600" spc="-10">
                          <a:effectLst/>
                        </a:rPr>
                        <a:t>r</a:t>
                      </a:r>
                      <a:r>
                        <a:rPr lang="en-GB" sz="1600">
                          <a:effectLst/>
                        </a:rPr>
                        <a:t>c</a:t>
                      </a:r>
                      <a:r>
                        <a:rPr lang="en-GB" sz="1600" spc="-5">
                          <a:effectLst/>
                        </a:rPr>
                        <a:t>e</a:t>
                      </a:r>
                      <a:r>
                        <a:rPr lang="en-GB" sz="1600">
                          <a:effectLst/>
                        </a:rPr>
                        <a:t>s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 dirty="0">
                          <a:effectLst/>
                        </a:rPr>
                        <a:t>Su</a:t>
                      </a:r>
                      <a:r>
                        <a:rPr lang="en-GB" sz="1600" dirty="0">
                          <a:effectLst/>
                        </a:rPr>
                        <a:t>cc</a:t>
                      </a:r>
                      <a:r>
                        <a:rPr lang="en-GB" sz="1600" spc="-5" dirty="0">
                          <a:effectLst/>
                        </a:rPr>
                        <a:t>e</a:t>
                      </a:r>
                      <a:r>
                        <a:rPr lang="en-GB" sz="1600" dirty="0">
                          <a:effectLst/>
                        </a:rPr>
                        <a:t>ss</a:t>
                      </a:r>
                      <a:r>
                        <a:rPr lang="en-GB" sz="1600" spc="5" dirty="0">
                          <a:effectLst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Criteria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597357386"/>
                  </a:ext>
                </a:extLst>
              </a:tr>
              <a:tr h="2190915">
                <a:tc>
                  <a:txBody>
                    <a:bodyPr/>
                    <a:lstStyle/>
                    <a:p>
                      <a:pPr marL="66675" marR="70485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Provide inclusi</a:t>
                      </a:r>
                      <a:r>
                        <a:rPr lang="en-GB" sz="1400" spc="-5" dirty="0">
                          <a:effectLst/>
                        </a:rPr>
                        <a:t>ve</a:t>
                      </a:r>
                      <a:r>
                        <a:rPr lang="en-GB" sz="1400" dirty="0">
                          <a:effectLst/>
                        </a:rPr>
                        <a:t>, q</a:t>
                      </a:r>
                      <a:r>
                        <a:rPr lang="en-GB" sz="1400" spc="-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ity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r</a:t>
                      </a:r>
                      <a:r>
                        <a:rPr lang="en-GB" sz="1400" dirty="0">
                          <a:effectLst/>
                        </a:rPr>
                        <a:t>st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teaching.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332740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te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25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taff </a:t>
                      </a:r>
                      <a:r>
                        <a:rPr lang="en-GB" sz="1400" spc="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LT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4064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rm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ti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for teac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ers 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 </a:t>
                      </a:r>
                      <a:r>
                        <a:rPr lang="en-GB" sz="1400" spc="5" dirty="0">
                          <a:effectLst/>
                        </a:rPr>
                        <a:t>di</a:t>
                      </a:r>
                      <a:r>
                        <a:rPr lang="en-GB" sz="1400" spc="-5" dirty="0">
                          <a:effectLst/>
                        </a:rPr>
                        <a:t>ff</a:t>
                      </a:r>
                      <a:r>
                        <a:rPr lang="en-GB" sz="1400" dirty="0">
                          <a:effectLst/>
                        </a:rPr>
                        <a:t>ere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ti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-15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nd 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r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o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li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 </a:t>
                      </a:r>
                      <a:r>
                        <a:rPr lang="en-GB" sz="1400" spc="-15" dirty="0">
                          <a:effectLst/>
                        </a:rPr>
                        <a:t>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rr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m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f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 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spc="-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p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ls with</a:t>
                      </a:r>
                      <a:r>
                        <a:rPr lang="en-GB" sz="1400" spc="15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spc="-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iti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ds. Including steps of the graduated approach.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taff me</a:t>
                      </a:r>
                      <a:r>
                        <a:rPr lang="en-GB" sz="1400" spc="5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ti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10668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reased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 spc="-5">
                          <a:effectLst/>
                        </a:rPr>
                        <a:t>cc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s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to t</a:t>
                      </a:r>
                      <a:r>
                        <a:rPr lang="en-GB" sz="1400" spc="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>
                          <a:effectLst/>
                        </a:rPr>
                        <a:t>rr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 spc="-20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u</a:t>
                      </a:r>
                      <a:r>
                        <a:rPr lang="en-GB" sz="1400" spc="5">
                          <a:effectLst/>
                        </a:rPr>
                        <a:t>lu</a:t>
                      </a:r>
                      <a:r>
                        <a:rPr lang="en-GB" sz="1400">
                          <a:effectLst/>
                        </a:rPr>
                        <a:t>m. Ne</a:t>
                      </a:r>
                      <a:r>
                        <a:rPr lang="en-GB" sz="1400" spc="5">
                          <a:effectLst/>
                        </a:rPr>
                        <a:t>e</a:t>
                      </a:r>
                      <a:r>
                        <a:rPr lang="en-GB" sz="1400" spc="10">
                          <a:effectLst/>
                        </a:rPr>
                        <a:t>d</a:t>
                      </a:r>
                      <a:r>
                        <a:rPr lang="en-GB" sz="1400">
                          <a:effectLst/>
                        </a:rPr>
                        <a:t>s of</a:t>
                      </a:r>
                      <a:r>
                        <a:rPr lang="en-GB" sz="1400" spc="-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all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le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 spc="-15">
                          <a:effectLst/>
                        </a:rPr>
                        <a:t>r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ers met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w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-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in re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o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-10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b</a:t>
                      </a:r>
                      <a:r>
                        <a:rPr lang="en-GB" sz="1400" spc="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e a</a:t>
                      </a:r>
                      <a:r>
                        <a:rPr lang="en-GB" sz="1400" spc="10">
                          <a:effectLst/>
                        </a:rPr>
                        <a:t>d</a:t>
                      </a:r>
                      <a:r>
                        <a:rPr lang="en-GB" sz="1400" spc="-5">
                          <a:effectLst/>
                        </a:rPr>
                        <a:t>j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tme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.</a:t>
                      </a:r>
                    </a:p>
                    <a:p>
                      <a:pPr marL="69850" marR="425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Le</a:t>
                      </a:r>
                      <a:r>
                        <a:rPr lang="en-GB" sz="1400" spc="-10">
                          <a:effectLst/>
                        </a:rPr>
                        <a:t>ss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n</a:t>
                      </a:r>
                      <a:r>
                        <a:rPr lang="en-GB" sz="1400" spc="15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 spc="10">
                          <a:effectLst/>
                        </a:rPr>
                        <a:t>b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ervat</a:t>
                      </a:r>
                      <a:r>
                        <a:rPr lang="en-GB" sz="1400" spc="-1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o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s 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h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w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-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at</a:t>
                      </a:r>
                      <a:r>
                        <a:rPr lang="en-GB" sz="1400" spc="5">
                          <a:effectLst/>
                        </a:rPr>
                        <a:t> a</a:t>
                      </a:r>
                      <a:r>
                        <a:rPr lang="en-GB" sz="1400" spc="-1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c</a:t>
                      </a:r>
                      <a:r>
                        <a:rPr lang="en-GB" sz="1400" spc="5">
                          <a:effectLst/>
                        </a:rPr>
                        <a:t>h</a:t>
                      </a:r>
                      <a:r>
                        <a:rPr lang="en-GB" sz="1400" spc="-1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10">
                          <a:effectLst/>
                        </a:rPr>
                        <a:t>d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-15">
                          <a:effectLst/>
                        </a:rPr>
                        <a:t>e</a:t>
                      </a:r>
                      <a:r>
                        <a:rPr lang="en-GB" sz="1400">
                          <a:effectLst/>
                        </a:rPr>
                        <a:t>n make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 spc="10">
                          <a:effectLst/>
                        </a:rPr>
                        <a:t>p</a:t>
                      </a:r>
                      <a:r>
                        <a:rPr lang="en-GB" sz="1400" spc="-1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ogre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s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wit</a:t>
                      </a:r>
                      <a:r>
                        <a:rPr lang="en-GB" sz="1400" spc="10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in les</a:t>
                      </a:r>
                      <a:r>
                        <a:rPr lang="en-GB" sz="1400" spc="-10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o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30385063"/>
                  </a:ext>
                </a:extLst>
              </a:tr>
              <a:tr h="2977526">
                <a:tc>
                  <a:txBody>
                    <a:bodyPr/>
                    <a:lstStyle/>
                    <a:p>
                      <a:pPr marL="66675" marR="33909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De</a:t>
                      </a:r>
                      <a:r>
                        <a:rPr lang="en-GB" sz="1400" spc="-5">
                          <a:effectLst/>
                        </a:rPr>
                        <a:t>ve</a:t>
                      </a:r>
                      <a:r>
                        <a:rPr lang="en-GB" sz="1400">
                          <a:effectLst/>
                        </a:rPr>
                        <a:t>lop as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n </a:t>
                      </a:r>
                      <a:r>
                        <a:rPr lang="en-GB" sz="1400" spc="-5">
                          <a:effectLst/>
                        </a:rPr>
                        <a:t>‘</a:t>
                      </a:r>
                      <a:r>
                        <a:rPr lang="en-GB" sz="1400">
                          <a:effectLst/>
                        </a:rPr>
                        <a:t>autism</a:t>
                      </a:r>
                      <a:r>
                        <a:rPr lang="en-GB" sz="1400" spc="1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frie</a:t>
                      </a:r>
                      <a:r>
                        <a:rPr lang="en-GB" sz="1400" spc="-5">
                          <a:effectLst/>
                        </a:rPr>
                        <a:t>nd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-5">
                          <a:effectLst/>
                        </a:rPr>
                        <a:t>y</a:t>
                      </a:r>
                      <a:r>
                        <a:rPr lang="en-GB" sz="1400">
                          <a:effectLst/>
                        </a:rPr>
                        <a:t>’ sch</a:t>
                      </a:r>
                      <a:r>
                        <a:rPr lang="en-GB" sz="1400" spc="-10">
                          <a:effectLst/>
                        </a:rPr>
                        <a:t>o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8445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 err="1">
                          <a:effectLst/>
                        </a:rPr>
                        <a:t>S</a:t>
                      </a:r>
                      <a:r>
                        <a:rPr lang="en-GB" sz="1400" dirty="0" err="1">
                          <a:effectLst/>
                        </a:rPr>
                        <a:t>ENDCo</a:t>
                      </a:r>
                      <a:r>
                        <a:rPr lang="en-GB" sz="1400" dirty="0">
                          <a:effectLst/>
                        </a:rPr>
                        <a:t>,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Tea</a:t>
                      </a:r>
                      <a:r>
                        <a:rPr lang="en-GB" sz="1400" spc="-20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 </a:t>
                      </a:r>
                      <a:r>
                        <a:rPr lang="en-GB" sz="1400" spc="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taf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dirty="0">
                          <a:effectLst/>
                        </a:rPr>
                        <a:t>,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TA’s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24384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Making Sense of Autism Training</a:t>
                      </a:r>
                    </a:p>
                    <a:p>
                      <a:pPr>
                        <a:lnSpc>
                          <a:spcPts val="1200"/>
                        </a:lnSpc>
                        <a:spcAft>
                          <a:spcPts val="28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 marL="67945" marR="7493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AET Tier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3 tra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ng atte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d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y</a:t>
                      </a:r>
                      <a:r>
                        <a:rPr lang="en-GB" sz="1400" spc="5" dirty="0">
                          <a:effectLst/>
                        </a:rPr>
                        <a:t> S</a:t>
                      </a:r>
                      <a:r>
                        <a:rPr lang="en-GB" sz="1400" dirty="0">
                          <a:effectLst/>
                        </a:rPr>
                        <a:t>END</a:t>
                      </a:r>
                      <a:r>
                        <a:rPr lang="en-GB" sz="1400" spc="-1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O a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 TA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A</a:t>
                      </a:r>
                      <a:r>
                        <a:rPr lang="en-GB" sz="1400" spc="10">
                          <a:effectLst/>
                        </a:rPr>
                        <a:t>u</a:t>
                      </a:r>
                      <a:r>
                        <a:rPr lang="en-GB" sz="1400">
                          <a:effectLst/>
                        </a:rPr>
                        <a:t>ti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m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Tra</a:t>
                      </a:r>
                      <a:r>
                        <a:rPr lang="en-GB" sz="1400" spc="-10">
                          <a:effectLst/>
                        </a:rPr>
                        <a:t>i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g provided by the Solihull SISS ASD Team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11557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reased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cc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 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rr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spc="-20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u</a:t>
                      </a:r>
                      <a:r>
                        <a:rPr lang="en-GB" sz="1400" spc="5" dirty="0">
                          <a:effectLst/>
                        </a:rPr>
                        <a:t>lu</a:t>
                      </a:r>
                      <a:r>
                        <a:rPr lang="en-GB" sz="1400" dirty="0">
                          <a:effectLst/>
                        </a:rPr>
                        <a:t>m</a:t>
                      </a:r>
                      <a:r>
                        <a:rPr lang="en-GB" sz="1400" spc="-5" dirty="0">
                          <a:effectLst/>
                        </a:rPr>
                        <a:t> f</a:t>
                      </a:r>
                      <a:r>
                        <a:rPr lang="en-GB" sz="1400" dirty="0">
                          <a:effectLst/>
                        </a:rPr>
                        <a:t>or 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spc="-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ils wi</a:t>
                      </a:r>
                      <a:r>
                        <a:rPr lang="en-GB" sz="1400" spc="-15" dirty="0">
                          <a:effectLst/>
                        </a:rPr>
                        <a:t>t</a:t>
                      </a:r>
                      <a:r>
                        <a:rPr lang="en-GB" sz="1400" dirty="0">
                          <a:effectLst/>
                        </a:rPr>
                        <a:t>h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tism. Trai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ng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spc="10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m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spc="-10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eted a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 </a:t>
                      </a:r>
                      <a:r>
                        <a:rPr lang="en-GB" sz="1400" spc="5" dirty="0">
                          <a:effectLst/>
                        </a:rPr>
                        <a:t>di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emi</a:t>
                      </a:r>
                      <a:r>
                        <a:rPr lang="en-GB" sz="1400" spc="-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ated to 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5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taf</a:t>
                      </a:r>
                      <a:r>
                        <a:rPr lang="en-GB" sz="1400" spc="-10" dirty="0">
                          <a:effectLst/>
                        </a:rPr>
                        <a:t>f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</a:p>
                    <a:p>
                      <a:pPr marL="69850" marR="882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An A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ti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m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spc="10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it will </a:t>
                      </a:r>
                      <a:r>
                        <a:rPr lang="en-GB" sz="1400" strike="sngStrike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em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trate t</a:t>
                      </a:r>
                      <a:r>
                        <a:rPr lang="en-GB" sz="1400" spc="5" dirty="0">
                          <a:effectLst/>
                        </a:rPr>
                        <a:t>ha</a:t>
                      </a:r>
                      <a:r>
                        <a:rPr lang="en-GB" sz="1400" dirty="0">
                          <a:effectLst/>
                        </a:rPr>
                        <a:t>t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la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oo</a:t>
                      </a:r>
                      <a:r>
                        <a:rPr lang="en-GB" sz="1400" dirty="0">
                          <a:effectLst/>
                        </a:rPr>
                        <a:t>m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cti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is a</a:t>
                      </a:r>
                      <a:r>
                        <a:rPr lang="en-GB" sz="1400" spc="10" dirty="0">
                          <a:effectLst/>
                        </a:rPr>
                        <a:t>d</a:t>
                      </a:r>
                      <a:r>
                        <a:rPr lang="en-GB" sz="1400" spc="5" dirty="0">
                          <a:effectLst/>
                        </a:rPr>
                        <a:t>ap</a:t>
                      </a:r>
                      <a:r>
                        <a:rPr lang="en-GB" sz="1400" spc="-15" dirty="0">
                          <a:effectLst/>
                        </a:rPr>
                        <a:t>t</a:t>
                      </a:r>
                      <a:r>
                        <a:rPr lang="en-GB" sz="1400" dirty="0">
                          <a:effectLst/>
                        </a:rPr>
                        <a:t>ed</a:t>
                      </a:r>
                      <a:r>
                        <a:rPr lang="en-GB" sz="1400" spc="15" dirty="0">
                          <a:effectLst/>
                        </a:rPr>
                        <a:t> </a:t>
                      </a:r>
                      <a:r>
                        <a:rPr lang="en-GB" sz="1400" spc="-20" dirty="0">
                          <a:effectLst/>
                        </a:rPr>
                        <a:t>t</a:t>
                      </a:r>
                      <a:r>
                        <a:rPr lang="en-GB" sz="1400" dirty="0">
                          <a:effectLst/>
                        </a:rPr>
                        <a:t>o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me</a:t>
                      </a:r>
                      <a:r>
                        <a:rPr lang="en-GB" sz="1400" spc="5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the 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e</a:t>
                      </a:r>
                      <a:r>
                        <a:rPr lang="en-GB" sz="1400" spc="10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-2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f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hi</a:t>
                      </a:r>
                      <a:r>
                        <a:rPr lang="en-GB" sz="1400" spc="-10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dr</a:t>
                      </a:r>
                      <a:r>
                        <a:rPr lang="en-GB" sz="1400" spc="5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n with autism</a:t>
                      </a:r>
                    </a:p>
                    <a:p>
                      <a:pPr marL="69850" marR="882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</a:p>
                    <a:p>
                      <a:pPr marL="69850" marR="882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spc="15" dirty="0">
                          <a:effectLst/>
                        </a:rPr>
                        <a:t>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55864177"/>
                  </a:ext>
                </a:extLst>
              </a:tr>
              <a:tr h="699502">
                <a:tc>
                  <a:txBody>
                    <a:bodyPr/>
                    <a:lstStyle/>
                    <a:p>
                      <a:pPr marL="66675" marR="18605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Appr</a:t>
                      </a:r>
                      <a:r>
                        <a:rPr lang="en-GB" sz="1400" spc="10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p</a:t>
                      </a:r>
                      <a:r>
                        <a:rPr lang="en-GB" sz="1400" spc="-10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te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use of sp</a:t>
                      </a:r>
                      <a:r>
                        <a:rPr lang="en-GB" sz="1400" spc="-5">
                          <a:effectLst/>
                        </a:rPr>
                        <a:t>e</a:t>
                      </a:r>
                      <a:r>
                        <a:rPr lang="en-GB" sz="1400">
                          <a:effectLst/>
                        </a:rPr>
                        <a:t>ci</a:t>
                      </a:r>
                      <a:r>
                        <a:rPr lang="en-GB" sz="1400" spc="5">
                          <a:effectLst/>
                        </a:rPr>
                        <a:t>al</a:t>
                      </a:r>
                      <a:r>
                        <a:rPr lang="en-GB" sz="1400">
                          <a:effectLst/>
                        </a:rPr>
                        <a:t>ised e</a:t>
                      </a:r>
                      <a:r>
                        <a:rPr lang="en-GB" sz="1400" spc="-5">
                          <a:effectLst/>
                        </a:rPr>
                        <a:t>qu</a:t>
                      </a:r>
                      <a:r>
                        <a:rPr lang="en-GB" sz="1400">
                          <a:effectLst/>
                        </a:rPr>
                        <a:t>ipme</a:t>
                      </a:r>
                      <a:r>
                        <a:rPr lang="en-GB" sz="1400" spc="-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to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ENDCO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14859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o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-1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b</a:t>
                      </a:r>
                      <a:r>
                        <a:rPr lang="en-GB" sz="1400">
                          <a:effectLst/>
                        </a:rPr>
                        <a:t>le </a:t>
                      </a:r>
                      <a:r>
                        <a:rPr lang="en-GB" sz="1400" spc="5">
                          <a:effectLst/>
                        </a:rPr>
                        <a:t>ad</a:t>
                      </a:r>
                      <a:r>
                        <a:rPr lang="en-GB" sz="1400">
                          <a:effectLst/>
                        </a:rPr>
                        <a:t>justme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ts </a:t>
                      </a:r>
                      <a:r>
                        <a:rPr lang="en-GB" sz="1400" spc="-1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n</a:t>
                      </a:r>
                      <a:r>
                        <a:rPr lang="en-GB" sz="1400" spc="2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-10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e Cl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 spc="-10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5">
                          <a:effectLst/>
                        </a:rPr>
                        <a:t>oo</a:t>
                      </a:r>
                      <a:r>
                        <a:rPr lang="en-GB" sz="1400">
                          <a:effectLst/>
                        </a:rPr>
                        <a:t>m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 Information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>
                          <a:effectLst/>
                        </a:rPr>
                        <a:t>S</a:t>
                      </a:r>
                      <a:r>
                        <a:rPr lang="en-GB" sz="1400" spc="10">
                          <a:effectLst/>
                        </a:rPr>
                        <a:t>p</a:t>
                      </a:r>
                      <a:r>
                        <a:rPr lang="en-GB" sz="1400">
                          <a:effectLst/>
                        </a:rPr>
                        <a:t>ecia</a:t>
                      </a:r>
                      <a:r>
                        <a:rPr lang="en-GB" sz="1400" spc="-10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 e</a:t>
                      </a:r>
                      <a:r>
                        <a:rPr lang="en-GB" sz="1400" spc="-5">
                          <a:effectLst/>
                        </a:rPr>
                        <a:t>q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10">
                          <a:effectLst/>
                        </a:rPr>
                        <a:t>p</a:t>
                      </a:r>
                      <a:r>
                        <a:rPr lang="en-GB" sz="1400" spc="-15">
                          <a:effectLst/>
                        </a:rPr>
                        <a:t>m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17907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reased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cc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 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C</a:t>
                      </a:r>
                      <a:r>
                        <a:rPr lang="en-GB" sz="1400" spc="-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rri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spc="-10" dirty="0">
                          <a:effectLst/>
                        </a:rPr>
                        <a:t>l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spc="10" dirty="0">
                          <a:effectLst/>
                        </a:rPr>
                        <a:t>m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0459271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4952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0"/>
            <a:ext cx="11887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7988"/>
              </p:ext>
            </p:extLst>
          </p:nvPr>
        </p:nvGraphicFramePr>
        <p:xfrm>
          <a:off x="152400" y="246221"/>
          <a:ext cx="11753850" cy="63736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45922">
                  <a:extLst>
                    <a:ext uri="{9D8B030D-6E8A-4147-A177-3AD203B41FA5}">
                      <a16:colId xmlns:a16="http://schemas.microsoft.com/office/drawing/2014/main" val="1520213276"/>
                    </a:ext>
                  </a:extLst>
                </a:gridCol>
                <a:gridCol w="2338853">
                  <a:extLst>
                    <a:ext uri="{9D8B030D-6E8A-4147-A177-3AD203B41FA5}">
                      <a16:colId xmlns:a16="http://schemas.microsoft.com/office/drawing/2014/main" val="1467178105"/>
                    </a:ext>
                  </a:extLst>
                </a:gridCol>
                <a:gridCol w="2355012">
                  <a:extLst>
                    <a:ext uri="{9D8B030D-6E8A-4147-A177-3AD203B41FA5}">
                      <a16:colId xmlns:a16="http://schemas.microsoft.com/office/drawing/2014/main" val="1040487345"/>
                    </a:ext>
                  </a:extLst>
                </a:gridCol>
                <a:gridCol w="2359051">
                  <a:extLst>
                    <a:ext uri="{9D8B030D-6E8A-4147-A177-3AD203B41FA5}">
                      <a16:colId xmlns:a16="http://schemas.microsoft.com/office/drawing/2014/main" val="2338625471"/>
                    </a:ext>
                  </a:extLst>
                </a:gridCol>
                <a:gridCol w="2355012">
                  <a:extLst>
                    <a:ext uri="{9D8B030D-6E8A-4147-A177-3AD203B41FA5}">
                      <a16:colId xmlns:a16="http://schemas.microsoft.com/office/drawing/2014/main" val="3580195265"/>
                    </a:ext>
                  </a:extLst>
                </a:gridCol>
              </a:tblGrid>
              <a:tr h="1977382">
                <a:tc>
                  <a:txBody>
                    <a:bodyPr/>
                    <a:lstStyle/>
                    <a:p>
                      <a:pPr marL="66675" marR="259715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b</a:t>
                      </a:r>
                      <a:r>
                        <a:rPr lang="en-GB" sz="1400" spc="-5" dirty="0">
                          <a:effectLst/>
                        </a:rPr>
                        <a:t>ene</a:t>
                      </a:r>
                      <a:r>
                        <a:rPr lang="en-GB" sz="1400" dirty="0">
                          <a:effectLst/>
                        </a:rPr>
                        <a:t>fit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v</a:t>
                      </a:r>
                      <a:r>
                        <a:rPr lang="en-GB" sz="1400" dirty="0">
                          <a:effectLst/>
                        </a:rPr>
                        <a:t>id</a:t>
                      </a:r>
                      <a:r>
                        <a:rPr lang="en-GB" sz="1400" spc="-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al p</a:t>
                      </a:r>
                      <a:r>
                        <a:rPr lang="en-GB" sz="1400" spc="-5" dirty="0">
                          <a:effectLst/>
                        </a:rPr>
                        <a:t>up</a:t>
                      </a:r>
                      <a:r>
                        <a:rPr lang="en-GB" sz="1400" dirty="0">
                          <a:effectLst/>
                        </a:rPr>
                        <a:t>ils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&amp; s</a:t>
                      </a:r>
                      <a:r>
                        <a:rPr lang="en-GB" sz="1400" spc="5" dirty="0">
                          <a:effectLst/>
                        </a:rPr>
                        <a:t>ta</a:t>
                      </a:r>
                      <a:r>
                        <a:rPr lang="en-GB" sz="1400" dirty="0">
                          <a:effectLst/>
                        </a:rPr>
                        <a:t>ff.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dirty="0">
                          <a:effectLst/>
                        </a:rPr>
                        <a:t> 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945" marR="113665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to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 b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 s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ha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spc="-15" dirty="0">
                          <a:solidFill>
                            <a:schemeClr val="tx1"/>
                          </a:solidFill>
                          <a:effectLst/>
                        </a:rPr>
                        <a:t>w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ith all 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taf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. Pr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vi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 a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pp</a:t>
                      </a:r>
                      <a:r>
                        <a:rPr lang="en-GB" sz="1400" b="0" spc="-15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ate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ICT re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rces to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me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 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il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ne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d. Specialised equipment is checked regularly to ensure it is fit for purpose.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106680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Ne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s of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all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le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n-GB" sz="1400" b="0" spc="-15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ers met.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2033236"/>
                  </a:ext>
                </a:extLst>
              </a:tr>
              <a:tr h="1181059">
                <a:tc>
                  <a:txBody>
                    <a:bodyPr/>
                    <a:lstStyle/>
                    <a:p>
                      <a:pPr marL="66675" marR="209550">
                        <a:lnSpc>
                          <a:spcPct val="99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-5">
                          <a:effectLst/>
                        </a:rPr>
                        <a:t>en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nd p</a:t>
                      </a:r>
                      <a:r>
                        <a:rPr lang="en-GB" sz="1400" spc="-5">
                          <a:effectLst/>
                        </a:rPr>
                        <a:t>up</a:t>
                      </a:r>
                      <a:r>
                        <a:rPr lang="en-GB" sz="1400">
                          <a:effectLst/>
                        </a:rPr>
                        <a:t>il fe</a:t>
                      </a:r>
                      <a:r>
                        <a:rPr lang="en-GB" sz="1400" spc="-5">
                          <a:effectLst/>
                        </a:rPr>
                        <a:t>edb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ck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</a:pPr>
                      <a:r>
                        <a:rPr lang="en-GB" sz="1400" spc="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EN</a:t>
                      </a:r>
                      <a:r>
                        <a:rPr lang="en-GB" sz="1400" spc="5">
                          <a:effectLst/>
                        </a:rPr>
                        <a:t>D</a:t>
                      </a:r>
                      <a:r>
                        <a:rPr lang="en-GB" sz="1400">
                          <a:effectLst/>
                        </a:rPr>
                        <a:t>CO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299085">
                        <a:lnSpc>
                          <a:spcPct val="99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</a:pPr>
                      <a:r>
                        <a:rPr lang="en-GB" sz="1400" spc="-5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ti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ire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/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o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ltat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15" dirty="0">
                          <a:effectLst/>
                        </a:rPr>
                        <a:t>w</a:t>
                      </a:r>
                      <a:r>
                        <a:rPr lang="en-GB" sz="1400" dirty="0">
                          <a:effectLst/>
                        </a:rPr>
                        <a:t>ith </a:t>
                      </a:r>
                      <a:r>
                        <a:rPr lang="en-GB" sz="1400" spc="5" dirty="0">
                          <a:effectLst/>
                        </a:rPr>
                        <a:t>pa</a:t>
                      </a:r>
                      <a:r>
                        <a:rPr lang="en-GB" sz="1400" dirty="0">
                          <a:effectLst/>
                        </a:rPr>
                        <a:t>re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ts</a:t>
                      </a:r>
                      <a:r>
                        <a:rPr lang="en-GB" sz="1400" spc="-1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of </a:t>
                      </a:r>
                      <a:r>
                        <a:rPr lang="en-GB" sz="1400" spc="-5" dirty="0">
                          <a:effectLst/>
                        </a:rPr>
                        <a:t>p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spc="-1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ls with </a:t>
                      </a:r>
                      <a:r>
                        <a:rPr lang="en-GB" sz="1400" spc="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END.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7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Q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ti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 spc="-10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ires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116205">
                        <a:lnSpc>
                          <a:spcPct val="99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</a:pPr>
                      <a:r>
                        <a:rPr lang="en-GB" sz="1400" spc="5">
                          <a:effectLst/>
                        </a:rPr>
                        <a:t>F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e</a:t>
                      </a:r>
                      <a:r>
                        <a:rPr lang="en-GB" sz="1400" spc="-5">
                          <a:effectLst/>
                        </a:rPr>
                        <a:t>d</a:t>
                      </a:r>
                      <a:r>
                        <a:rPr lang="en-GB" sz="1400" spc="5">
                          <a:effectLst/>
                        </a:rPr>
                        <a:t>b</a:t>
                      </a:r>
                      <a:r>
                        <a:rPr lang="en-GB" sz="1400">
                          <a:effectLst/>
                        </a:rPr>
                        <a:t>ack 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ed to i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-5">
                          <a:effectLst/>
                        </a:rPr>
                        <a:t>f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rm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-25">
                          <a:effectLst/>
                        </a:rPr>
                        <a:t>f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>
                          <a:effectLst/>
                        </a:rPr>
                        <a:t>re </a:t>
                      </a:r>
                      <a:r>
                        <a:rPr lang="en-GB" sz="1400" spc="5">
                          <a:effectLst/>
                        </a:rPr>
                        <a:t>p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5">
                          <a:effectLst/>
                        </a:rPr>
                        <a:t>io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 spc="-20">
                          <a:effectLst/>
                        </a:rPr>
                        <a:t>t</a:t>
                      </a:r>
                      <a:r>
                        <a:rPr lang="en-GB" sz="1400">
                          <a:effectLst/>
                        </a:rPr>
                        <a:t>ies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 spc="-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d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-5">
                          <a:effectLst/>
                        </a:rPr>
                        <a:t>sc</a:t>
                      </a:r>
                      <a:r>
                        <a:rPr lang="en-GB" sz="1400">
                          <a:effectLst/>
                        </a:rPr>
                        <a:t>h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ol im</a:t>
                      </a:r>
                      <a:r>
                        <a:rPr lang="en-GB" sz="1400" spc="10">
                          <a:effectLst/>
                        </a:rPr>
                        <a:t>p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vem</a:t>
                      </a:r>
                      <a:r>
                        <a:rPr lang="en-GB" sz="1400" spc="-1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t.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0716264"/>
                  </a:ext>
                </a:extLst>
              </a:tr>
              <a:tr h="3215214">
                <a:tc>
                  <a:txBody>
                    <a:bodyPr/>
                    <a:lstStyle/>
                    <a:p>
                      <a:pPr marL="66675" marR="9715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Aud</a:t>
                      </a:r>
                      <a:r>
                        <a:rPr lang="en-GB" sz="1400">
                          <a:effectLst/>
                        </a:rPr>
                        <a:t>it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of pu</a:t>
                      </a:r>
                      <a:r>
                        <a:rPr lang="en-GB" sz="1400" spc="-5">
                          <a:effectLst/>
                        </a:rPr>
                        <a:t>p</a:t>
                      </a:r>
                      <a:r>
                        <a:rPr lang="en-GB" sz="1400">
                          <a:effectLst/>
                        </a:rPr>
                        <a:t>il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ne</a:t>
                      </a:r>
                      <a:r>
                        <a:rPr lang="en-GB" sz="1400" spc="-5">
                          <a:effectLst/>
                        </a:rPr>
                        <a:t>ed</a:t>
                      </a:r>
                      <a:r>
                        <a:rPr lang="en-GB" sz="1400">
                          <a:effectLst/>
                        </a:rPr>
                        <a:t>s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nd st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ff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training to meet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those n</a:t>
                      </a:r>
                      <a:r>
                        <a:rPr lang="en-GB" sz="1400" spc="-5">
                          <a:effectLst/>
                        </a:rPr>
                        <a:t>eed</a:t>
                      </a:r>
                      <a:r>
                        <a:rPr lang="en-GB" sz="1400">
                          <a:effectLst/>
                        </a:rPr>
                        <a:t>s.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ENDCO</a:t>
                      </a:r>
                      <a:r>
                        <a:rPr lang="en-GB" sz="1400" spc="1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/</a:t>
                      </a:r>
                      <a:r>
                        <a:rPr lang="en-GB" sz="1400" spc="-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SLT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8128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>
                          <a:effectLst/>
                        </a:rPr>
                        <a:t>R</a:t>
                      </a:r>
                      <a:r>
                        <a:rPr lang="en-GB" sz="1400" dirty="0">
                          <a:effectLst/>
                        </a:rPr>
                        <a:t>eview</a:t>
                      </a:r>
                      <a:r>
                        <a:rPr lang="en-GB" sz="1400" spc="15" dirty="0">
                          <a:effectLst/>
                        </a:rPr>
                        <a:t> </a:t>
                      </a:r>
                      <a:r>
                        <a:rPr lang="en-GB" sz="1400" spc="-20" dirty="0">
                          <a:effectLst/>
                        </a:rPr>
                        <a:t>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dirty="0">
                          <a:effectLst/>
                        </a:rPr>
                        <a:t>ic 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e</a:t>
                      </a:r>
                      <a:r>
                        <a:rPr lang="en-GB" sz="1400" spc="10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s 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dirty="0">
                          <a:effectLst/>
                        </a:rPr>
                        <a:t>or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u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ls</a:t>
                      </a:r>
                      <a:r>
                        <a:rPr lang="en-GB" sz="1400" spc="13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livi</a:t>
                      </a:r>
                      <a:r>
                        <a:rPr lang="en-GB" sz="1400" spc="1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 </a:t>
                      </a:r>
                      <a:r>
                        <a:rPr lang="en-GB" sz="1400" spc="-15" dirty="0">
                          <a:effectLst/>
                        </a:rPr>
                        <a:t>w</a:t>
                      </a:r>
                      <a:r>
                        <a:rPr lang="en-GB" sz="1400" dirty="0">
                          <a:effectLst/>
                        </a:rPr>
                        <a:t>ith a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di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bi</a:t>
                      </a:r>
                      <a:r>
                        <a:rPr lang="en-GB" sz="1400" spc="-1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ity, 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n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terms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of </a:t>
                      </a:r>
                      <a:r>
                        <a:rPr lang="en-GB" sz="1400" spc="5" dirty="0">
                          <a:effectLst/>
                        </a:rPr>
                        <a:t>ba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ic 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ily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k</a:t>
                      </a:r>
                      <a:r>
                        <a:rPr lang="en-GB" sz="1400" dirty="0">
                          <a:effectLst/>
                        </a:rPr>
                        <a:t>il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spc="-5" dirty="0">
                          <a:effectLst/>
                        </a:rPr>
                        <a:t>s.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0485" marR="69850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 spc="10">
                          <a:effectLst/>
                        </a:rPr>
                        <a:t>p</a:t>
                      </a:r>
                      <a:r>
                        <a:rPr lang="en-GB" sz="1400">
                          <a:effectLst/>
                        </a:rPr>
                        <a:t>il </a:t>
                      </a:r>
                      <a:r>
                        <a:rPr lang="en-GB" sz="1400" spc="-1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u</a:t>
                      </a:r>
                      <a:r>
                        <a:rPr lang="en-GB" sz="1400" spc="10">
                          <a:effectLst/>
                        </a:rPr>
                        <a:t>d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t </a:t>
                      </a:r>
                      <a:r>
                        <a:rPr lang="en-GB" sz="1400" spc="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taff CPD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5588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Tea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ers 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re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aw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re</a:t>
                      </a:r>
                      <a:r>
                        <a:rPr lang="en-GB" sz="1400" spc="145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f 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 relev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nt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s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es a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an e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re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at 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is gro</a:t>
                      </a:r>
                      <a:r>
                        <a:rPr lang="en-GB" sz="1400" spc="-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p 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as e</a:t>
                      </a:r>
                      <a:r>
                        <a:rPr lang="en-GB" sz="1400" spc="10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lity</a:t>
                      </a:r>
                      <a:r>
                        <a:rPr lang="en-GB" sz="1400" spc="5" dirty="0">
                          <a:effectLst/>
                        </a:rPr>
                        <a:t> o</a:t>
                      </a:r>
                      <a:r>
                        <a:rPr lang="en-GB" sz="1400" dirty="0">
                          <a:effectLst/>
                        </a:rPr>
                        <a:t>f</a:t>
                      </a:r>
                      <a:r>
                        <a:rPr lang="en-GB" sz="1400" spc="-1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ac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 life-</a:t>
                      </a:r>
                      <a:r>
                        <a:rPr lang="en-GB" sz="1400" spc="5" dirty="0">
                          <a:effectLst/>
                        </a:rPr>
                        <a:t> long </a:t>
                      </a:r>
                      <a:r>
                        <a:rPr lang="en-GB" sz="1400" dirty="0">
                          <a:effectLst/>
                        </a:rPr>
                        <a:t>le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g.</a:t>
                      </a:r>
                    </a:p>
                    <a:p>
                      <a:pPr marL="69850" marR="61595">
                        <a:lnSpc>
                          <a:spcPct val="99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rease 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n ac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 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ol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activit</a:t>
                      </a:r>
                      <a:r>
                        <a:rPr lang="en-GB" sz="1400" spc="-1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es</a:t>
                      </a:r>
                      <a:r>
                        <a:rPr lang="en-GB" sz="1400" spc="9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 a</a:t>
                      </a:r>
                      <a:r>
                        <a:rPr lang="en-GB" sz="1400" dirty="0">
                          <a:effectLst/>
                        </a:rPr>
                        <a:t>ll d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5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d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upils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59835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17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5600" y="108635"/>
            <a:ext cx="113411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St Anthony’s</a:t>
            </a:r>
            <a:r>
              <a:rPr lang="en-GB" sz="2000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z="2000" b="1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z="2000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z="2000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Prim</a:t>
            </a:r>
            <a:r>
              <a:rPr lang="en-GB" sz="2000" b="1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r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en-GB" sz="200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h</a:t>
            </a:r>
            <a:r>
              <a:rPr lang="en-GB" sz="2000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z="2000" spc="3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Acc</a:t>
            </a:r>
            <a:r>
              <a:rPr lang="en-GB" sz="2000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ssibi</a:t>
            </a:r>
            <a:r>
              <a:rPr lang="en-GB" sz="2000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ity</a:t>
            </a:r>
            <a:r>
              <a:rPr lang="en-GB" sz="2000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z="2000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la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z="2000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000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0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25-</a:t>
            </a:r>
            <a:r>
              <a:rPr lang="en-GB" sz="2000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0</a:t>
            </a:r>
            <a:r>
              <a:rPr lang="en-GB" sz="2000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28</a:t>
            </a:r>
            <a:r>
              <a:rPr lang="en-GB" sz="200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cc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ss</a:t>
            </a:r>
            <a:r>
              <a:rPr lang="en-GB" sz="2000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to</a:t>
            </a:r>
            <a:r>
              <a:rPr lang="en-GB" sz="2000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the</a:t>
            </a:r>
            <a:r>
              <a:rPr lang="en-GB" sz="200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Ph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sic</a:t>
            </a:r>
            <a:r>
              <a:rPr lang="en-GB" sz="2000" b="1" spc="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l</a:t>
            </a:r>
            <a:r>
              <a:rPr lang="en-GB" sz="2000" spc="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z="2000" b="1" spc="-10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ir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on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me</a:t>
            </a:r>
            <a:r>
              <a:rPr lang="en-GB" sz="2000" b="1" spc="-5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GB" sz="2000" b="1" dirty="0">
                <a:solidFill>
                  <a:srgbClr val="000000"/>
                </a:solidFill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t</a:t>
            </a:r>
            <a:endParaRPr lang="en-GB" sz="20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025300"/>
              </p:ext>
            </p:extLst>
          </p:nvPr>
        </p:nvGraphicFramePr>
        <p:xfrm>
          <a:off x="355598" y="476643"/>
          <a:ext cx="11464926" cy="61908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8970">
                  <a:extLst>
                    <a:ext uri="{9D8B030D-6E8A-4147-A177-3AD203B41FA5}">
                      <a16:colId xmlns:a16="http://schemas.microsoft.com/office/drawing/2014/main" val="1690794232"/>
                    </a:ext>
                  </a:extLst>
                </a:gridCol>
                <a:gridCol w="2293750">
                  <a:extLst>
                    <a:ext uri="{9D8B030D-6E8A-4147-A177-3AD203B41FA5}">
                      <a16:colId xmlns:a16="http://schemas.microsoft.com/office/drawing/2014/main" val="3166917546"/>
                    </a:ext>
                  </a:extLst>
                </a:gridCol>
                <a:gridCol w="2294706">
                  <a:extLst>
                    <a:ext uri="{9D8B030D-6E8A-4147-A177-3AD203B41FA5}">
                      <a16:colId xmlns:a16="http://schemas.microsoft.com/office/drawing/2014/main" val="3947808077"/>
                    </a:ext>
                  </a:extLst>
                </a:gridCol>
                <a:gridCol w="2293750">
                  <a:extLst>
                    <a:ext uri="{9D8B030D-6E8A-4147-A177-3AD203B41FA5}">
                      <a16:colId xmlns:a16="http://schemas.microsoft.com/office/drawing/2014/main" val="2307140653"/>
                    </a:ext>
                  </a:extLst>
                </a:gridCol>
                <a:gridCol w="2293750">
                  <a:extLst>
                    <a:ext uri="{9D8B030D-6E8A-4147-A177-3AD203B41FA5}">
                      <a16:colId xmlns:a16="http://schemas.microsoft.com/office/drawing/2014/main" val="1944486920"/>
                    </a:ext>
                  </a:extLst>
                </a:gridCol>
              </a:tblGrid>
              <a:tr h="259239">
                <a:tc>
                  <a:txBody>
                    <a:bodyPr/>
                    <a:lstStyle/>
                    <a:p>
                      <a:pPr marL="64135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Pri</a:t>
                      </a:r>
                      <a:r>
                        <a:rPr lang="en-GB" sz="1600" spc="-5" dirty="0">
                          <a:effectLst/>
                        </a:rPr>
                        <a:t>or</a:t>
                      </a:r>
                      <a:r>
                        <a:rPr lang="en-GB" sz="1600" dirty="0">
                          <a:effectLst/>
                        </a:rPr>
                        <a:t>ity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 dirty="0">
                          <a:effectLst/>
                        </a:rPr>
                        <a:t>Le</a:t>
                      </a:r>
                      <a:r>
                        <a:rPr lang="en-GB" sz="1600" spc="5" dirty="0">
                          <a:effectLst/>
                        </a:rPr>
                        <a:t>a</a:t>
                      </a:r>
                      <a:r>
                        <a:rPr lang="en-GB" sz="1600" dirty="0">
                          <a:effectLst/>
                        </a:rPr>
                        <a:t>d Peo</a:t>
                      </a:r>
                      <a:r>
                        <a:rPr lang="en-GB" sz="1600" spc="-5" dirty="0">
                          <a:effectLst/>
                        </a:rPr>
                        <a:t>p</a:t>
                      </a:r>
                      <a:r>
                        <a:rPr lang="en-GB" sz="1600" dirty="0">
                          <a:effectLst/>
                        </a:rPr>
                        <a:t>le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 dirty="0">
                          <a:effectLst/>
                        </a:rPr>
                        <a:t>S</a:t>
                      </a:r>
                      <a:r>
                        <a:rPr lang="en-GB" sz="1600" dirty="0">
                          <a:effectLst/>
                        </a:rPr>
                        <a:t>trate</a:t>
                      </a:r>
                      <a:r>
                        <a:rPr lang="en-GB" sz="1600" spc="-5" dirty="0">
                          <a:effectLst/>
                        </a:rPr>
                        <a:t>g</a:t>
                      </a:r>
                      <a:r>
                        <a:rPr lang="en-GB" sz="1600" dirty="0">
                          <a:effectLst/>
                        </a:rPr>
                        <a:t>y /</a:t>
                      </a:r>
                      <a:r>
                        <a:rPr lang="en-GB" sz="1600" spc="5" dirty="0">
                          <a:effectLst/>
                        </a:rPr>
                        <a:t> </a:t>
                      </a:r>
                      <a:r>
                        <a:rPr lang="en-GB" sz="1600" spc="-5" dirty="0">
                          <a:effectLst/>
                        </a:rPr>
                        <a:t>A</a:t>
                      </a:r>
                      <a:r>
                        <a:rPr lang="en-GB" sz="1600" dirty="0">
                          <a:effectLst/>
                        </a:rPr>
                        <a:t>ct</a:t>
                      </a:r>
                      <a:r>
                        <a:rPr lang="en-GB" sz="1600" spc="5" dirty="0">
                          <a:effectLst/>
                        </a:rPr>
                        <a:t>i</a:t>
                      </a:r>
                      <a:r>
                        <a:rPr lang="en-GB" sz="1600" spc="-5" dirty="0">
                          <a:effectLst/>
                        </a:rPr>
                        <a:t>o</a:t>
                      </a:r>
                      <a:r>
                        <a:rPr lang="en-GB" sz="1600" dirty="0">
                          <a:effectLst/>
                        </a:rPr>
                        <a:t>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Reso</a:t>
                      </a:r>
                      <a:r>
                        <a:rPr lang="en-GB" sz="1600" spc="-5" dirty="0">
                          <a:effectLst/>
                        </a:rPr>
                        <a:t>u</a:t>
                      </a:r>
                      <a:r>
                        <a:rPr lang="en-GB" sz="1600" spc="-10" dirty="0">
                          <a:effectLst/>
                        </a:rPr>
                        <a:t>r</a:t>
                      </a:r>
                      <a:r>
                        <a:rPr lang="en-GB" sz="1600" dirty="0">
                          <a:effectLst/>
                        </a:rPr>
                        <a:t>c</a:t>
                      </a:r>
                      <a:r>
                        <a:rPr lang="en-GB" sz="1600" spc="-5" dirty="0">
                          <a:effectLst/>
                        </a:rPr>
                        <a:t>e</a:t>
                      </a:r>
                      <a:r>
                        <a:rPr lang="en-GB" sz="1600" dirty="0">
                          <a:effectLst/>
                        </a:rPr>
                        <a:t>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 dirty="0">
                          <a:effectLst/>
                        </a:rPr>
                        <a:t>Su</a:t>
                      </a:r>
                      <a:r>
                        <a:rPr lang="en-GB" sz="1600" dirty="0">
                          <a:effectLst/>
                        </a:rPr>
                        <a:t>cc</a:t>
                      </a:r>
                      <a:r>
                        <a:rPr lang="en-GB" sz="1600" spc="-5" dirty="0">
                          <a:effectLst/>
                        </a:rPr>
                        <a:t>e</a:t>
                      </a:r>
                      <a:r>
                        <a:rPr lang="en-GB" sz="1600" dirty="0">
                          <a:effectLst/>
                        </a:rPr>
                        <a:t>ss</a:t>
                      </a:r>
                      <a:r>
                        <a:rPr lang="en-GB" sz="1600" spc="5" dirty="0">
                          <a:effectLst/>
                        </a:rPr>
                        <a:t> C</a:t>
                      </a:r>
                      <a:r>
                        <a:rPr lang="en-GB" sz="1600" spc="-5" dirty="0">
                          <a:effectLst/>
                        </a:rPr>
                        <a:t>r</a:t>
                      </a:r>
                      <a:r>
                        <a:rPr lang="en-GB" sz="1600" dirty="0">
                          <a:effectLst/>
                        </a:rPr>
                        <a:t>iteria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71021427"/>
                  </a:ext>
                </a:extLst>
              </a:tr>
              <a:tr h="1049195">
                <a:tc>
                  <a:txBody>
                    <a:bodyPr/>
                    <a:lstStyle/>
                    <a:p>
                      <a:pPr marL="64135" marR="4572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cc</a:t>
                      </a:r>
                      <a:r>
                        <a:rPr lang="en-GB" sz="1400" spc="-5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ss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into sch</a:t>
                      </a:r>
                      <a:r>
                        <a:rPr lang="en-GB" sz="1400" spc="-5" dirty="0">
                          <a:effectLst/>
                        </a:rPr>
                        <a:t>oo</a:t>
                      </a:r>
                      <a:r>
                        <a:rPr lang="en-GB" sz="1400" dirty="0">
                          <a:effectLst/>
                        </a:rPr>
                        <a:t>l, hal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s, classrooms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and r</a:t>
                      </a:r>
                      <a:r>
                        <a:rPr lang="en-GB" sz="1400" spc="-5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c</a:t>
                      </a:r>
                      <a:r>
                        <a:rPr lang="en-GB" sz="1400" spc="-5" dirty="0">
                          <a:effectLst/>
                        </a:rPr>
                        <a:t>ep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 to be fully c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mpli</a:t>
                      </a:r>
                      <a:r>
                        <a:rPr lang="en-GB" sz="1400" spc="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nt with needs of all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G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ver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41275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10" dirty="0">
                          <a:effectLst/>
                        </a:rPr>
                        <a:t>ud</a:t>
                      </a:r>
                      <a:r>
                        <a:rPr lang="en-GB" sz="1400" dirty="0">
                          <a:effectLst/>
                        </a:rPr>
                        <a:t>it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spc="-15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tify im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vem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ts re</a:t>
                      </a:r>
                      <a:r>
                        <a:rPr lang="en-GB" sz="1400" spc="10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ui</a:t>
                      </a:r>
                      <a:r>
                        <a:rPr lang="en-GB" sz="1400" spc="-15" dirty="0">
                          <a:effectLst/>
                        </a:rPr>
                        <a:t>r</a:t>
                      </a:r>
                      <a:r>
                        <a:rPr lang="en-GB" sz="1400" dirty="0">
                          <a:effectLst/>
                        </a:rPr>
                        <a:t>ed.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Solihull SISS Physical Disability team to provide audit.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>
                          <a:effectLst/>
                        </a:rPr>
                        <a:t>For changes to be highlighted to support safe access for those with a disability.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28114641"/>
                  </a:ext>
                </a:extLst>
              </a:tr>
              <a:tr h="1534295">
                <a:tc>
                  <a:txBody>
                    <a:bodyPr/>
                    <a:lstStyle/>
                    <a:p>
                      <a:pPr marL="64135" marR="22288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afe</a:t>
                      </a:r>
                      <a:r>
                        <a:rPr lang="en-GB" sz="1400" spc="5">
                          <a:effectLst/>
                        </a:rPr>
                        <a:t> a</a:t>
                      </a:r>
                      <a:r>
                        <a:rPr lang="en-GB" sz="1400">
                          <a:effectLst/>
                        </a:rPr>
                        <a:t>ccess</a:t>
                      </a:r>
                      <a:r>
                        <a:rPr lang="en-GB" sz="1400" spc="5">
                          <a:effectLst/>
                        </a:rPr>
                        <a:t> a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-5">
                          <a:effectLst/>
                        </a:rPr>
                        <a:t>oun</a:t>
                      </a:r>
                      <a:r>
                        <a:rPr lang="en-GB" sz="1400">
                          <a:effectLst/>
                        </a:rPr>
                        <a:t>d exterior 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f sch</a:t>
                      </a:r>
                      <a:r>
                        <a:rPr lang="en-GB" sz="1400" spc="-5">
                          <a:effectLst/>
                        </a:rPr>
                        <a:t>oo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>
                          <a:effectLst/>
                        </a:rPr>
                        <a:t>Si</a:t>
                      </a:r>
                      <a:r>
                        <a:rPr lang="en-GB" sz="1400" dirty="0">
                          <a:effectLst/>
                        </a:rPr>
                        <a:t>te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M</a:t>
                      </a:r>
                      <a:r>
                        <a:rPr lang="en-GB" sz="1400" spc="-15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na</a:t>
                      </a:r>
                      <a:r>
                        <a:rPr lang="en-GB" sz="1400" dirty="0">
                          <a:effectLst/>
                        </a:rPr>
                        <a:t>ger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3238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5" dirty="0">
                          <a:effectLst/>
                        </a:rPr>
                        <a:t>ha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-10" dirty="0">
                          <a:effectLst/>
                        </a:rPr>
                        <a:t> p</a:t>
                      </a:r>
                      <a:r>
                        <a:rPr lang="en-GB" sz="1400" dirty="0">
                          <a:effectLst/>
                        </a:rPr>
                        <a:t>at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w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ys are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ke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lear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f vegetati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.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Ma</a:t>
                      </a:r>
                      <a:r>
                        <a:rPr lang="en-GB" sz="1400" spc="-5" dirty="0">
                          <a:effectLst/>
                        </a:rPr>
                        <a:t>k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10" dirty="0">
                          <a:effectLst/>
                        </a:rPr>
                        <a:t> s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re gro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spc="-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ds m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nte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ce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o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tr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tors kn</a:t>
                      </a:r>
                      <a:r>
                        <a:rPr lang="en-GB" sz="1400" spc="10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w w</a:t>
                      </a:r>
                      <a:r>
                        <a:rPr lang="en-GB" sz="1400" spc="10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ich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are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s to 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io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spc="-15" dirty="0">
                          <a:effectLst/>
                        </a:rPr>
                        <a:t>t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-10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 dirty="0">
                          <a:effectLst/>
                        </a:rPr>
                        <a:t>M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in</a:t>
                      </a:r>
                      <a:r>
                        <a:rPr lang="en-GB" sz="1400" dirty="0">
                          <a:effectLst/>
                        </a:rPr>
                        <a:t>te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budget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 marR="26098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People with a disability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to m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ve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 spc="-5">
                          <a:effectLst/>
                        </a:rPr>
                        <a:t>u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 spc="-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-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de</a:t>
                      </a:r>
                      <a:r>
                        <a:rPr lang="en-GB" sz="1400" spc="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ed a</a:t>
                      </a:r>
                      <a:r>
                        <a:rPr lang="en-GB" sz="1400" spc="5">
                          <a:effectLst/>
                        </a:rPr>
                        <a:t>lo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g</a:t>
                      </a:r>
                      <a:r>
                        <a:rPr lang="en-GB" sz="1400" spc="-1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exteri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r </a:t>
                      </a:r>
                      <a:r>
                        <a:rPr lang="en-GB" sz="1400" spc="5">
                          <a:effectLst/>
                        </a:rPr>
                        <a:t>pa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w</a:t>
                      </a:r>
                      <a:r>
                        <a:rPr lang="en-GB" sz="1400" spc="10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ys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12612101"/>
                  </a:ext>
                </a:extLst>
              </a:tr>
              <a:tr h="1533646">
                <a:tc>
                  <a:txBody>
                    <a:bodyPr/>
                    <a:lstStyle/>
                    <a:p>
                      <a:pPr marL="6413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D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s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bled parking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>
                          <a:effectLst/>
                        </a:rPr>
                        <a:t>Si</a:t>
                      </a:r>
                      <a:r>
                        <a:rPr lang="en-GB" sz="1400">
                          <a:effectLst/>
                        </a:rPr>
                        <a:t>te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M</a:t>
                      </a:r>
                      <a:r>
                        <a:rPr lang="en-GB" sz="1400" spc="-15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na</a:t>
                      </a:r>
                      <a:r>
                        <a:rPr lang="en-GB" sz="1400">
                          <a:effectLst/>
                        </a:rPr>
                        <a:t>ger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20256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-10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10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d 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arki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aces are 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w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ys ava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la</a:t>
                      </a:r>
                      <a:r>
                        <a:rPr lang="en-GB" sz="1400" spc="-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le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for t</a:t>
                      </a:r>
                      <a:r>
                        <a:rPr lang="en-GB" sz="1400" spc="5" dirty="0">
                          <a:effectLst/>
                        </a:rPr>
                        <a:t>ho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are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ts </a:t>
                      </a:r>
                      <a:r>
                        <a:rPr lang="en-GB" sz="1400" spc="-15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 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spc="-5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ils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M</a:t>
                      </a:r>
                      <a:r>
                        <a:rPr lang="en-GB" sz="140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in</a:t>
                      </a:r>
                      <a:r>
                        <a:rPr lang="en-GB" sz="1400">
                          <a:effectLst/>
                        </a:rPr>
                        <a:t>te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-1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budget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 marR="5588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Disa</a:t>
                      </a:r>
                      <a:r>
                        <a:rPr lang="en-GB" sz="1400" spc="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le b</a:t>
                      </a:r>
                      <a:r>
                        <a:rPr lang="en-GB" sz="1400" spc="-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dge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o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spc="-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ers 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w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ys a</a:t>
                      </a:r>
                      <a:r>
                        <a:rPr lang="en-GB" sz="1400" spc="-10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ac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s </a:t>
                      </a:r>
                      <a:r>
                        <a:rPr lang="en-GB" sz="1400" spc="5" dirty="0">
                          <a:effectLst/>
                        </a:rPr>
                        <a:t>di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bl</a:t>
                      </a:r>
                      <a:r>
                        <a:rPr lang="en-GB" sz="1400" spc="-15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d p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rk</a:t>
                      </a:r>
                      <a:r>
                        <a:rPr lang="en-GB" sz="1400" spc="-15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g,</a:t>
                      </a:r>
                      <a:r>
                        <a:rPr lang="en-GB" sz="1400" spc="3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w</a:t>
                      </a:r>
                      <a:r>
                        <a:rPr lang="en-GB" sz="1400" spc="10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en re</a:t>
                      </a:r>
                      <a:r>
                        <a:rPr lang="en-GB" sz="1400" spc="-5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ir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. Pr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m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ti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 taken 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ers w</a:t>
                      </a:r>
                      <a:r>
                        <a:rPr lang="en-GB" sz="1400" spc="-10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o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o </a:t>
                      </a:r>
                      <a:r>
                        <a:rPr lang="en-GB" sz="1400" spc="5" dirty="0">
                          <a:effectLst/>
                        </a:rPr>
                        <a:t>no</a:t>
                      </a:r>
                      <a:r>
                        <a:rPr lang="en-GB" sz="1400" dirty="0">
                          <a:effectLst/>
                        </a:rPr>
                        <a:t>t </a:t>
                      </a:r>
                      <a:r>
                        <a:rPr lang="en-GB" sz="1400" spc="5" dirty="0">
                          <a:effectLst/>
                        </a:rPr>
                        <a:t>pa</a:t>
                      </a:r>
                      <a:r>
                        <a:rPr lang="en-GB" sz="1400" dirty="0">
                          <a:effectLst/>
                        </a:rPr>
                        <a:t>rk 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spc="-15" dirty="0">
                          <a:effectLst/>
                        </a:rPr>
                        <a:t>r</a:t>
                      </a:r>
                      <a:r>
                        <a:rPr lang="en-GB" sz="1400" dirty="0">
                          <a:effectLst/>
                        </a:rPr>
                        <a:t>o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ately.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018211215"/>
                  </a:ext>
                </a:extLst>
              </a:tr>
              <a:tr h="1814482">
                <a:tc>
                  <a:txBody>
                    <a:bodyPr/>
                    <a:lstStyle/>
                    <a:p>
                      <a:pPr marL="64135" marR="8191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Imp</a:t>
                      </a:r>
                      <a:r>
                        <a:rPr lang="en-GB" sz="1400" spc="-5">
                          <a:effectLst/>
                        </a:rPr>
                        <a:t>ro</a:t>
                      </a:r>
                      <a:r>
                        <a:rPr lang="en-GB" sz="1400" spc="-10">
                          <a:effectLst/>
                        </a:rPr>
                        <a:t>v</a:t>
                      </a:r>
                      <a:r>
                        <a:rPr lang="en-GB" sz="1400">
                          <a:effectLst/>
                        </a:rPr>
                        <a:t>e the q</a:t>
                      </a:r>
                      <a:r>
                        <a:rPr lang="en-GB" sz="1400" spc="-5">
                          <a:effectLst/>
                        </a:rPr>
                        <a:t>u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ty 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f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p</a:t>
                      </a:r>
                      <a:r>
                        <a:rPr lang="en-GB" sz="1400" spc="-5">
                          <a:effectLst/>
                        </a:rPr>
                        <a:t>ro</a:t>
                      </a:r>
                      <a:r>
                        <a:rPr lang="en-GB" sz="1400" spc="-10">
                          <a:effectLst/>
                        </a:rPr>
                        <a:t>v</a:t>
                      </a:r>
                      <a:r>
                        <a:rPr lang="en-GB" sz="1400">
                          <a:effectLst/>
                        </a:rPr>
                        <a:t>is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on f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r c</a:t>
                      </a:r>
                      <a:r>
                        <a:rPr lang="en-GB" sz="1400" spc="-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d</a:t>
                      </a:r>
                      <a:r>
                        <a:rPr lang="en-GB" sz="1400" spc="-5">
                          <a:effectLst/>
                        </a:rPr>
                        <a:t>re</a:t>
                      </a:r>
                      <a:r>
                        <a:rPr lang="en-GB" sz="1400">
                          <a:effectLst/>
                        </a:rPr>
                        <a:t>n w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th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specific em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o</a:t>
                      </a:r>
                      <a:r>
                        <a:rPr lang="en-GB" sz="1400" spc="-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al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n</a:t>
                      </a:r>
                      <a:r>
                        <a:rPr lang="en-GB" sz="1400" spc="-5">
                          <a:effectLst/>
                        </a:rPr>
                        <a:t>e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-5">
                          <a:effectLst/>
                        </a:rPr>
                        <a:t>d</a:t>
                      </a:r>
                      <a:r>
                        <a:rPr lang="en-GB" sz="1400">
                          <a:effectLst/>
                        </a:rPr>
                        <a:t>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ENDCO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6159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rease num</a:t>
                      </a:r>
                      <a:r>
                        <a:rPr lang="en-GB" sz="1400" spc="10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er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of tra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il</a:t>
                      </a:r>
                      <a:r>
                        <a:rPr lang="en-GB" sz="1400" spc="-5" dirty="0">
                          <a:effectLst/>
                        </a:rPr>
                        <a:t> s</a:t>
                      </a:r>
                      <a:r>
                        <a:rPr lang="en-GB" sz="1400" dirty="0">
                          <a:effectLst/>
                        </a:rPr>
                        <a:t>p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es wit</a:t>
                      </a:r>
                      <a:r>
                        <a:rPr lang="en-GB" sz="1400" spc="-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in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hoo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for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u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ls</a:t>
                      </a:r>
                      <a:r>
                        <a:rPr lang="en-GB" sz="1400" spc="-1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with a</a:t>
                      </a:r>
                      <a:r>
                        <a:rPr lang="en-GB" sz="1400" spc="10" dirty="0">
                          <a:effectLst/>
                        </a:rPr>
                        <a:t>dd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-15" dirty="0">
                          <a:effectLst/>
                        </a:rPr>
                        <a:t>t</a:t>
                      </a:r>
                      <a:r>
                        <a:rPr lang="en-GB" sz="1400" dirty="0">
                          <a:effectLst/>
                        </a:rPr>
                        <a:t>io</a:t>
                      </a:r>
                      <a:r>
                        <a:rPr lang="en-GB" sz="1400" spc="-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al ne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END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b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spc="10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get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 marR="20193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spc="-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p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ls </a:t>
                      </a:r>
                      <a:r>
                        <a:rPr lang="en-GB" sz="1400" spc="-15" dirty="0">
                          <a:effectLst/>
                        </a:rPr>
                        <a:t>w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o 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d ac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tr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q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l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p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ce </a:t>
                      </a:r>
                      <a:r>
                        <a:rPr lang="en-GB" sz="1400" spc="10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fe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S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dirty="0">
                          <a:effectLst/>
                        </a:rPr>
                        <a:t>ace 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to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10" dirty="0">
                          <a:effectLst/>
                        </a:rPr>
                        <a:t>m</a:t>
                      </a:r>
                      <a:r>
                        <a:rPr lang="en-GB" sz="1400" dirty="0">
                          <a:effectLst/>
                        </a:rPr>
                        <a:t>oti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l 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e</a:t>
                      </a:r>
                      <a:r>
                        <a:rPr lang="en-GB" sz="1400" spc="10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s</a:t>
                      </a:r>
                      <a:r>
                        <a:rPr lang="en-GB" sz="1400" spc="-20" dirty="0">
                          <a:effectLst/>
                        </a:rPr>
                        <a:t> </a:t>
                      </a:r>
                      <a:r>
                        <a:rPr lang="en-GB" sz="1400" spc="5" dirty="0">
                          <a:effectLst/>
                        </a:rPr>
                        <a:t>ha</a:t>
                      </a:r>
                      <a:r>
                        <a:rPr lang="en-GB" sz="1400" dirty="0">
                          <a:effectLst/>
                        </a:rPr>
                        <a:t>ve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 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dirty="0">
                          <a:effectLst/>
                        </a:rPr>
                        <a:t>esi</a:t>
                      </a:r>
                      <a:r>
                        <a:rPr lang="en-GB" sz="1400" spc="-5" dirty="0">
                          <a:effectLst/>
                        </a:rPr>
                        <a:t>g</a:t>
                      </a:r>
                      <a:r>
                        <a:rPr lang="en-GB" sz="1400" spc="5" dirty="0">
                          <a:effectLst/>
                        </a:rPr>
                        <a:t>na</a:t>
                      </a:r>
                      <a:r>
                        <a:rPr lang="en-GB" sz="1400" dirty="0">
                          <a:effectLst/>
                        </a:rPr>
                        <a:t>ted </a:t>
                      </a:r>
                      <a:r>
                        <a:rPr lang="en-GB" sz="1400" spc="-10" dirty="0">
                          <a:effectLst/>
                        </a:rPr>
                        <a:t>s</a:t>
                      </a:r>
                      <a:r>
                        <a:rPr lang="en-GB" sz="1400" spc="5" dirty="0">
                          <a:effectLst/>
                        </a:rPr>
                        <a:t>pa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e (des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ri</a:t>
                      </a:r>
                      <a:r>
                        <a:rPr lang="en-GB" sz="1400" spc="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ed in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10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r I</a:t>
                      </a:r>
                      <a:r>
                        <a:rPr lang="en-GB" sz="1400" spc="5" dirty="0">
                          <a:effectLst/>
                        </a:rPr>
                        <a:t>ndi</a:t>
                      </a:r>
                      <a:r>
                        <a:rPr lang="en-GB" sz="1400" dirty="0">
                          <a:effectLst/>
                        </a:rPr>
                        <a:t>v</a:t>
                      </a:r>
                      <a:r>
                        <a:rPr lang="en-GB" sz="1400" spc="-15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d</a:t>
                      </a:r>
                      <a:r>
                        <a:rPr lang="en-GB" sz="1400" spc="10" dirty="0">
                          <a:effectLst/>
                        </a:rPr>
                        <a:t>u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P</a:t>
                      </a:r>
                      <a:r>
                        <a:rPr lang="en-GB" sz="1400" spc="-1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2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)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876836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0016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0"/>
            <a:ext cx="118872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  <a:spcAft>
                <a:spcPts val="0"/>
              </a:spcAft>
            </a:pPr>
            <a:r>
              <a:rPr lang="en-GB" dirty="0">
                <a:latin typeface="Sassoon Penpals Joined" panose="02000400000000000000" pitchFamily="50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570722"/>
              </p:ext>
            </p:extLst>
          </p:nvPr>
        </p:nvGraphicFramePr>
        <p:xfrm>
          <a:off x="152397" y="239755"/>
          <a:ext cx="11811001" cy="12437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58065">
                  <a:extLst>
                    <a:ext uri="{9D8B030D-6E8A-4147-A177-3AD203B41FA5}">
                      <a16:colId xmlns:a16="http://schemas.microsoft.com/office/drawing/2014/main" val="701240065"/>
                    </a:ext>
                  </a:extLst>
                </a:gridCol>
                <a:gridCol w="2362988">
                  <a:extLst>
                    <a:ext uri="{9D8B030D-6E8A-4147-A177-3AD203B41FA5}">
                      <a16:colId xmlns:a16="http://schemas.microsoft.com/office/drawing/2014/main" val="1863398818"/>
                    </a:ext>
                  </a:extLst>
                </a:gridCol>
                <a:gridCol w="2363972">
                  <a:extLst>
                    <a:ext uri="{9D8B030D-6E8A-4147-A177-3AD203B41FA5}">
                      <a16:colId xmlns:a16="http://schemas.microsoft.com/office/drawing/2014/main" val="1144677836"/>
                    </a:ext>
                  </a:extLst>
                </a:gridCol>
                <a:gridCol w="2362988">
                  <a:extLst>
                    <a:ext uri="{9D8B030D-6E8A-4147-A177-3AD203B41FA5}">
                      <a16:colId xmlns:a16="http://schemas.microsoft.com/office/drawing/2014/main" val="1681114610"/>
                    </a:ext>
                  </a:extLst>
                </a:gridCol>
                <a:gridCol w="2362988">
                  <a:extLst>
                    <a:ext uri="{9D8B030D-6E8A-4147-A177-3AD203B41FA5}">
                      <a16:colId xmlns:a16="http://schemas.microsoft.com/office/drawing/2014/main" val="611397757"/>
                    </a:ext>
                  </a:extLst>
                </a:gridCol>
              </a:tblGrid>
              <a:tr h="1243770">
                <a:tc>
                  <a:txBody>
                    <a:bodyPr/>
                    <a:lstStyle/>
                    <a:p>
                      <a:pPr marL="64135" marR="364490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>
                          <a:solidFill>
                            <a:schemeClr val="bg1"/>
                          </a:solidFill>
                          <a:effectLst/>
                        </a:rPr>
                        <a:t>O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  <a:effectLst/>
                        </a:rPr>
                        <a:t>utd</a:t>
                      </a:r>
                      <a:r>
                        <a:rPr lang="en-GB" sz="1400" spc="-5" dirty="0">
                          <a:solidFill>
                            <a:schemeClr val="bg1"/>
                          </a:solidFill>
                          <a:effectLst/>
                        </a:rPr>
                        <a:t>oo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  <a:effectLst/>
                        </a:rPr>
                        <a:t>r se</a:t>
                      </a:r>
                      <a:r>
                        <a:rPr lang="en-GB" sz="1400" spc="-10" dirty="0">
                          <a:solidFill>
                            <a:schemeClr val="bg1"/>
                          </a:solidFill>
                          <a:effectLst/>
                        </a:rPr>
                        <a:t>n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  <a:effectLst/>
                        </a:rPr>
                        <a:t>s</a:t>
                      </a:r>
                      <a:r>
                        <a:rPr lang="en-GB" sz="1400" spc="-5" dirty="0">
                          <a:solidFill>
                            <a:schemeClr val="bg1"/>
                          </a:solidFill>
                          <a:effectLst/>
                        </a:rPr>
                        <a:t>or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  <a:effectLst/>
                        </a:rPr>
                        <a:t>y p</a:t>
                      </a:r>
                      <a:r>
                        <a:rPr lang="en-GB" sz="1400" spc="-10" dirty="0">
                          <a:solidFill>
                            <a:schemeClr val="bg1"/>
                          </a:solidFill>
                          <a:effectLst/>
                        </a:rPr>
                        <a:t>r</a:t>
                      </a:r>
                      <a:r>
                        <a:rPr lang="en-GB" sz="1400" spc="-5" dirty="0">
                          <a:solidFill>
                            <a:schemeClr val="bg1"/>
                          </a:solidFill>
                          <a:effectLst/>
                        </a:rPr>
                        <a:t>ov</a:t>
                      </a:r>
                      <a:r>
                        <a:rPr lang="en-GB" sz="1400" dirty="0">
                          <a:solidFill>
                            <a:schemeClr val="bg1"/>
                          </a:solidFill>
                          <a:effectLst/>
                        </a:rPr>
                        <a:t>ision</a:t>
                      </a:r>
                      <a:endParaRPr lang="en-GB" sz="14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rgbClr val="6190DD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LT /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b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je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 Lea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ers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850" marR="42545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Deve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lo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are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s  in terms 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f 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eati</a:t>
                      </a:r>
                      <a:r>
                        <a:rPr lang="en-GB" sz="1400" b="0" spc="15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g,</a:t>
                      </a:r>
                      <a:r>
                        <a:rPr lang="en-GB" sz="1400" b="0" spc="37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iet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time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GB" sz="1400" b="0" spc="23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ory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tim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ula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r>
                        <a:rPr lang="en-GB" sz="1400" b="0" spc="-15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on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ch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l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Im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GB" sz="1400" b="0" spc="-15" dirty="0">
                          <a:solidFill>
                            <a:schemeClr val="tx1"/>
                          </a:solidFill>
                          <a:effectLst/>
                        </a:rPr>
                        <a:t>r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ovem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nt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7310" marR="241300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d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ar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as</a:t>
                      </a:r>
                      <a:r>
                        <a:rPr lang="en-GB" sz="1400" b="0" spc="-1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ed m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o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re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ef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tively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to i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n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rea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 a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1400" b="0" spc="-10" dirty="0">
                          <a:solidFill>
                            <a:schemeClr val="tx1"/>
                          </a:solidFill>
                          <a:effectLst/>
                        </a:rPr>
                        <a:t>c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e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s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 f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or </a:t>
                      </a:r>
                      <a:r>
                        <a:rPr lang="en-GB" sz="1400" b="0" spc="5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GB" sz="1400" b="0" spc="10" dirty="0">
                          <a:solidFill>
                            <a:schemeClr val="tx1"/>
                          </a:solidFill>
                          <a:effectLst/>
                        </a:rPr>
                        <a:t>u</a:t>
                      </a:r>
                      <a:r>
                        <a:rPr lang="en-GB" sz="1400" b="0" spc="-5" dirty="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effectLst/>
                        </a:rPr>
                        <a:t>ils.</a:t>
                      </a:r>
                      <a:endParaRPr lang="en-GB" sz="1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436484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8597" y="1483525"/>
            <a:ext cx="117348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b="1" dirty="0">
                <a:latin typeface="Sassoon Penpals" panose="02000400000000000000" pitchFamily="50" charset="0"/>
              </a:rPr>
              <a:t>St Anthony’s Catholic Primary School Accessibility </a:t>
            </a:r>
            <a:r>
              <a:rPr lang="en-GB" sz="2200" b="1">
                <a:latin typeface="Sassoon Penpals" panose="02000400000000000000" pitchFamily="50" charset="0"/>
              </a:rPr>
              <a:t>Plan 2025-2028 </a:t>
            </a:r>
            <a:r>
              <a:rPr lang="en-GB" sz="2200" b="1" dirty="0">
                <a:latin typeface="Sassoon Penpals" panose="02000400000000000000" pitchFamily="50" charset="0"/>
              </a:rPr>
              <a:t>Access to Information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356396"/>
              </p:ext>
            </p:extLst>
          </p:nvPr>
        </p:nvGraphicFramePr>
        <p:xfrm>
          <a:off x="152397" y="2147703"/>
          <a:ext cx="11887201" cy="41197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3278">
                  <a:extLst>
                    <a:ext uri="{9D8B030D-6E8A-4147-A177-3AD203B41FA5}">
                      <a16:colId xmlns:a16="http://schemas.microsoft.com/office/drawing/2014/main" val="3486447042"/>
                    </a:ext>
                  </a:extLst>
                </a:gridCol>
                <a:gridCol w="2378233">
                  <a:extLst>
                    <a:ext uri="{9D8B030D-6E8A-4147-A177-3AD203B41FA5}">
                      <a16:colId xmlns:a16="http://schemas.microsoft.com/office/drawing/2014/main" val="2944449729"/>
                    </a:ext>
                  </a:extLst>
                </a:gridCol>
                <a:gridCol w="2379224">
                  <a:extLst>
                    <a:ext uri="{9D8B030D-6E8A-4147-A177-3AD203B41FA5}">
                      <a16:colId xmlns:a16="http://schemas.microsoft.com/office/drawing/2014/main" val="3641442489"/>
                    </a:ext>
                  </a:extLst>
                </a:gridCol>
                <a:gridCol w="2378233">
                  <a:extLst>
                    <a:ext uri="{9D8B030D-6E8A-4147-A177-3AD203B41FA5}">
                      <a16:colId xmlns:a16="http://schemas.microsoft.com/office/drawing/2014/main" val="877426584"/>
                    </a:ext>
                  </a:extLst>
                </a:gridCol>
                <a:gridCol w="2378233">
                  <a:extLst>
                    <a:ext uri="{9D8B030D-6E8A-4147-A177-3AD203B41FA5}">
                      <a16:colId xmlns:a16="http://schemas.microsoft.com/office/drawing/2014/main" val="2958589132"/>
                    </a:ext>
                  </a:extLst>
                </a:gridCol>
              </a:tblGrid>
              <a:tr h="470270">
                <a:tc>
                  <a:txBody>
                    <a:bodyPr/>
                    <a:lstStyle/>
                    <a:p>
                      <a:pPr marL="64135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Pri</a:t>
                      </a:r>
                      <a:r>
                        <a:rPr lang="en-GB" sz="1600" spc="-5">
                          <a:effectLst/>
                        </a:rPr>
                        <a:t>or</a:t>
                      </a:r>
                      <a:r>
                        <a:rPr lang="en-GB" sz="1600">
                          <a:effectLst/>
                        </a:rPr>
                        <a:t>ity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986790">
                        <a:lnSpc>
                          <a:spcPct val="99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 dirty="0">
                          <a:effectLst/>
                        </a:rPr>
                        <a:t>Le</a:t>
                      </a:r>
                      <a:r>
                        <a:rPr lang="en-GB" sz="1600" spc="5" dirty="0">
                          <a:effectLst/>
                        </a:rPr>
                        <a:t>a</a:t>
                      </a:r>
                      <a:r>
                        <a:rPr lang="en-GB" sz="1600" dirty="0">
                          <a:effectLst/>
                        </a:rPr>
                        <a:t>d Pe</a:t>
                      </a:r>
                      <a:r>
                        <a:rPr lang="en-GB" sz="1600" spc="-5" dirty="0">
                          <a:effectLst/>
                        </a:rPr>
                        <a:t>op</a:t>
                      </a:r>
                      <a:r>
                        <a:rPr lang="en-GB" sz="1600" dirty="0">
                          <a:effectLst/>
                        </a:rPr>
                        <a:t>le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>
                          <a:effectLst/>
                        </a:rPr>
                        <a:t>S</a:t>
                      </a:r>
                      <a:r>
                        <a:rPr lang="en-GB" sz="1600">
                          <a:effectLst/>
                        </a:rPr>
                        <a:t>trate</a:t>
                      </a:r>
                      <a:r>
                        <a:rPr lang="en-GB" sz="1600" spc="-5">
                          <a:effectLst/>
                        </a:rPr>
                        <a:t>g</a:t>
                      </a:r>
                      <a:r>
                        <a:rPr lang="en-GB" sz="1600">
                          <a:effectLst/>
                        </a:rPr>
                        <a:t>y /</a:t>
                      </a:r>
                      <a:r>
                        <a:rPr lang="en-GB" sz="1600" spc="5">
                          <a:effectLst/>
                        </a:rPr>
                        <a:t> </a:t>
                      </a:r>
                      <a:r>
                        <a:rPr lang="en-GB" sz="1600" spc="-5">
                          <a:effectLst/>
                        </a:rPr>
                        <a:t>A</a:t>
                      </a:r>
                      <a:r>
                        <a:rPr lang="en-GB" sz="1600">
                          <a:effectLst/>
                        </a:rPr>
                        <a:t>ct</a:t>
                      </a:r>
                      <a:r>
                        <a:rPr lang="en-GB" sz="1600" spc="5">
                          <a:effectLst/>
                        </a:rPr>
                        <a:t>i</a:t>
                      </a:r>
                      <a:r>
                        <a:rPr lang="en-GB" sz="1600" spc="-5">
                          <a:effectLst/>
                        </a:rPr>
                        <a:t>o</a:t>
                      </a:r>
                      <a:r>
                        <a:rPr lang="en-GB" sz="1600">
                          <a:effectLst/>
                        </a:rPr>
                        <a:t>n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Reso</a:t>
                      </a:r>
                      <a:r>
                        <a:rPr lang="en-GB" sz="1600" spc="-5" dirty="0">
                          <a:effectLst/>
                        </a:rPr>
                        <a:t>u</a:t>
                      </a:r>
                      <a:r>
                        <a:rPr lang="en-GB" sz="1600" spc="-10" dirty="0">
                          <a:effectLst/>
                        </a:rPr>
                        <a:t>r</a:t>
                      </a:r>
                      <a:r>
                        <a:rPr lang="en-GB" sz="1600" dirty="0">
                          <a:effectLst/>
                        </a:rPr>
                        <a:t>c</a:t>
                      </a:r>
                      <a:r>
                        <a:rPr lang="en-GB" sz="1600" spc="-5" dirty="0">
                          <a:effectLst/>
                        </a:rPr>
                        <a:t>e</a:t>
                      </a:r>
                      <a:r>
                        <a:rPr lang="en-GB" sz="1600" dirty="0">
                          <a:effectLst/>
                        </a:rPr>
                        <a:t>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7000"/>
                        </a:lnSpc>
                        <a:spcBef>
                          <a:spcPts val="95"/>
                        </a:spcBef>
                        <a:spcAft>
                          <a:spcPts val="0"/>
                        </a:spcAft>
                      </a:pPr>
                      <a:r>
                        <a:rPr lang="en-GB" sz="1600" spc="-5" dirty="0">
                          <a:effectLst/>
                        </a:rPr>
                        <a:t>Su</a:t>
                      </a:r>
                      <a:r>
                        <a:rPr lang="en-GB" sz="1600" dirty="0">
                          <a:effectLst/>
                        </a:rPr>
                        <a:t>cc</a:t>
                      </a:r>
                      <a:r>
                        <a:rPr lang="en-GB" sz="1600" spc="-5" dirty="0">
                          <a:effectLst/>
                        </a:rPr>
                        <a:t>e</a:t>
                      </a:r>
                      <a:r>
                        <a:rPr lang="en-GB" sz="1600" dirty="0">
                          <a:effectLst/>
                        </a:rPr>
                        <a:t>ss</a:t>
                      </a:r>
                      <a:r>
                        <a:rPr lang="en-GB" sz="1600" spc="5" dirty="0">
                          <a:effectLst/>
                        </a:rPr>
                        <a:t> </a:t>
                      </a:r>
                      <a:r>
                        <a:rPr lang="en-GB" sz="1600" dirty="0">
                          <a:effectLst/>
                        </a:rPr>
                        <a:t>Criteria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57232979"/>
                  </a:ext>
                </a:extLst>
              </a:tr>
              <a:tr h="1826285">
                <a:tc>
                  <a:txBody>
                    <a:bodyPr/>
                    <a:lstStyle/>
                    <a:p>
                      <a:pPr marL="64135" marR="4381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Av</a:t>
                      </a:r>
                      <a:r>
                        <a:rPr lang="en-GB" sz="140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bi</a:t>
                      </a:r>
                      <a:r>
                        <a:rPr lang="en-GB" sz="1400" spc="5">
                          <a:effectLst/>
                        </a:rPr>
                        <a:t>li</a:t>
                      </a:r>
                      <a:r>
                        <a:rPr lang="en-GB" sz="1400">
                          <a:effectLst/>
                        </a:rPr>
                        <a:t>ty of</a:t>
                      </a:r>
                      <a:r>
                        <a:rPr lang="en-GB" sz="1400" spc="-1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w</a:t>
                      </a:r>
                      <a:r>
                        <a:rPr lang="en-GB" sz="1400" spc="-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it</a:t>
                      </a:r>
                      <a:r>
                        <a:rPr lang="en-GB" sz="1400" spc="5">
                          <a:effectLst/>
                        </a:rPr>
                        <a:t>t</a:t>
                      </a:r>
                      <a:r>
                        <a:rPr lang="en-GB" sz="1400">
                          <a:effectLst/>
                        </a:rPr>
                        <a:t>en m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teri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in</a:t>
                      </a:r>
                      <a:r>
                        <a:rPr lang="en-GB" sz="1400" spc="275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lter</a:t>
                      </a:r>
                      <a:r>
                        <a:rPr lang="en-GB" sz="1400" spc="-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at</a:t>
                      </a:r>
                      <a:r>
                        <a:rPr lang="en-GB" sz="1400" spc="10">
                          <a:effectLst/>
                        </a:rPr>
                        <a:t>i</a:t>
                      </a:r>
                      <a:r>
                        <a:rPr lang="en-GB" sz="1400" spc="-5">
                          <a:effectLst/>
                        </a:rPr>
                        <a:t>v</a:t>
                      </a:r>
                      <a:r>
                        <a:rPr lang="en-GB" sz="1400">
                          <a:effectLst/>
                        </a:rPr>
                        <a:t>e fo</a:t>
                      </a:r>
                      <a:r>
                        <a:rPr lang="en-GB" sz="1400" spc="-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m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ts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73025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Of</a:t>
                      </a:r>
                      <a:r>
                        <a:rPr lang="en-GB" sz="1400" spc="-5">
                          <a:effectLst/>
                        </a:rPr>
                        <a:t>f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 spc="10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taff </a:t>
                      </a:r>
                      <a:r>
                        <a:rPr lang="en-GB" sz="1400" spc="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ENDCO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17589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taff</a:t>
                      </a:r>
                      <a:r>
                        <a:rPr lang="en-GB" sz="1400" spc="-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 p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-10" dirty="0">
                          <a:effectLst/>
                        </a:rPr>
                        <a:t>e</a:t>
                      </a:r>
                      <a:r>
                        <a:rPr lang="en-GB" sz="1400" dirty="0">
                          <a:effectLst/>
                        </a:rPr>
                        <a:t>nts aw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re of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ervices ava</a:t>
                      </a:r>
                      <a:r>
                        <a:rPr lang="en-GB" sz="1400" spc="5" dirty="0">
                          <a:effectLst/>
                        </a:rPr>
                        <a:t>il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</a:t>
                      </a:r>
                      <a:r>
                        <a:rPr lang="en-GB" sz="1400" spc="-1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 re</a:t>
                      </a:r>
                      <a:r>
                        <a:rPr lang="en-GB" sz="1400" spc="10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esti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g i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rm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-1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on in 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ter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ti</a:t>
                      </a:r>
                      <a:r>
                        <a:rPr lang="en-GB" sz="1400" spc="-20" dirty="0">
                          <a:effectLst/>
                        </a:rPr>
                        <a:t>v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form</a:t>
                      </a:r>
                      <a:r>
                        <a:rPr lang="en-GB" sz="1400" spc="10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ts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67310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tact </a:t>
                      </a:r>
                      <a:r>
                        <a:rPr lang="en-GB" sz="1400" spc="-5">
                          <a:effectLst/>
                        </a:rPr>
                        <a:t>d</a:t>
                      </a:r>
                      <a:r>
                        <a:rPr lang="en-GB" sz="1400">
                          <a:effectLst/>
                        </a:rPr>
                        <a:t>etai</a:t>
                      </a:r>
                      <a:r>
                        <a:rPr lang="en-GB" sz="1400" spc="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s &amp;</a:t>
                      </a:r>
                      <a:r>
                        <a:rPr lang="en-GB" sz="1400" spc="-10">
                          <a:effectLst/>
                        </a:rPr>
                        <a:t> 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o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 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f tr</a:t>
                      </a:r>
                      <a:r>
                        <a:rPr lang="en-GB" sz="1400" spc="5">
                          <a:effectLst/>
                        </a:rPr>
                        <a:t>an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-1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on / a</a:t>
                      </a:r>
                      <a:r>
                        <a:rPr lang="en-GB" sz="1400" spc="10">
                          <a:effectLst/>
                        </a:rPr>
                        <a:t>d</a:t>
                      </a:r>
                      <a:r>
                        <a:rPr lang="en-GB" sz="1400" spc="5">
                          <a:effectLst/>
                        </a:rPr>
                        <a:t>ap</a:t>
                      </a:r>
                      <a:r>
                        <a:rPr lang="en-GB" sz="1400" spc="-15">
                          <a:effectLst/>
                        </a:rPr>
                        <a:t>t</a:t>
                      </a:r>
                      <a:r>
                        <a:rPr lang="en-GB" sz="1400">
                          <a:effectLst/>
                        </a:rPr>
                        <a:t>ati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 marR="16954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W</a:t>
                      </a:r>
                      <a:r>
                        <a:rPr lang="en-GB" sz="1400">
                          <a:effectLst/>
                        </a:rPr>
                        <a:t>ritten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-10">
                          <a:effectLst/>
                        </a:rPr>
                        <a:t>i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form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ti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n ava</a:t>
                      </a:r>
                      <a:r>
                        <a:rPr lang="en-GB" sz="1400" spc="5">
                          <a:effectLst/>
                        </a:rPr>
                        <a:t>il</a:t>
                      </a:r>
                      <a:r>
                        <a:rPr lang="en-GB" sz="1400" spc="-1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b</a:t>
                      </a:r>
                      <a:r>
                        <a:rPr lang="en-GB" sz="1400">
                          <a:effectLst/>
                        </a:rPr>
                        <a:t>le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in a</a:t>
                      </a:r>
                      <a:r>
                        <a:rPr lang="en-GB" sz="1400" spc="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ter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ti</a:t>
                      </a:r>
                      <a:r>
                        <a:rPr lang="en-GB" sz="1400" spc="-20">
                          <a:effectLst/>
                        </a:rPr>
                        <a:t>v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form</a:t>
                      </a:r>
                      <a:r>
                        <a:rPr lang="en-GB" sz="1400" spc="10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ts a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d l</a:t>
                      </a:r>
                      <a:r>
                        <a:rPr lang="en-GB" sz="1400" spc="-1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gu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ge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, 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n re</a:t>
                      </a:r>
                      <a:r>
                        <a:rPr lang="en-GB" sz="1400" spc="10">
                          <a:effectLst/>
                        </a:rPr>
                        <a:t>q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>
                          <a:effectLst/>
                        </a:rPr>
                        <a:t>est.</a:t>
                      </a:r>
                    </a:p>
                    <a:p>
                      <a:pPr marL="67310" marR="18224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-10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dm</a:t>
                      </a:r>
                      <a:r>
                        <a:rPr lang="en-GB" sz="1400" spc="-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n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taf</a:t>
                      </a:r>
                      <a:r>
                        <a:rPr lang="en-GB" sz="1400" spc="-10">
                          <a:effectLst/>
                        </a:rPr>
                        <a:t>f</a:t>
                      </a:r>
                      <a:r>
                        <a:rPr lang="en-GB" sz="1400">
                          <a:effectLst/>
                        </a:rPr>
                        <a:t>, </a:t>
                      </a:r>
                      <a:r>
                        <a:rPr lang="en-GB" sz="1400" spc="10">
                          <a:effectLst/>
                        </a:rPr>
                        <a:t>p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re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ts</a:t>
                      </a:r>
                      <a:r>
                        <a:rPr lang="en-GB" sz="1400" spc="-2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a</a:t>
                      </a:r>
                      <a:r>
                        <a:rPr lang="en-GB" sz="1400" spc="-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d 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omm</a:t>
                      </a:r>
                      <a:r>
                        <a:rPr lang="en-GB" sz="1400" spc="10">
                          <a:effectLst/>
                        </a:rPr>
                        <a:t>un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ty</a:t>
                      </a:r>
                      <a:r>
                        <a:rPr lang="en-GB" sz="1400" spc="-15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u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ers </a:t>
                      </a:r>
                      <a:r>
                        <a:rPr lang="en-GB" sz="1400" spc="-5">
                          <a:effectLst/>
                        </a:rPr>
                        <a:t>k</a:t>
                      </a:r>
                      <a:r>
                        <a:rPr lang="en-GB" sz="1400" spc="5">
                          <a:effectLst/>
                        </a:rPr>
                        <a:t>no</a:t>
                      </a:r>
                      <a:r>
                        <a:rPr lang="en-GB" sz="1400">
                          <a:effectLst/>
                        </a:rPr>
                        <a:t>w</a:t>
                      </a:r>
                      <a:r>
                        <a:rPr lang="en-GB" sz="1400" spc="-5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ho</a:t>
                      </a:r>
                      <a:r>
                        <a:rPr lang="en-GB" sz="1400">
                          <a:effectLst/>
                        </a:rPr>
                        <a:t>w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-15">
                          <a:effectLst/>
                        </a:rPr>
                        <a:t>t</a:t>
                      </a:r>
                      <a:r>
                        <a:rPr lang="en-GB" sz="1400">
                          <a:effectLst/>
                        </a:rPr>
                        <a:t>o</a:t>
                      </a:r>
                      <a:r>
                        <a:rPr lang="en-GB" sz="1400" spc="5">
                          <a:effectLst/>
                        </a:rPr>
                        <a:t> a</a:t>
                      </a:r>
                      <a:r>
                        <a:rPr lang="en-GB" sz="1400">
                          <a:effectLst/>
                        </a:rPr>
                        <a:t>c</a:t>
                      </a:r>
                      <a:r>
                        <a:rPr lang="en-GB" sz="1400" spc="-10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s a</a:t>
                      </a:r>
                      <a:r>
                        <a:rPr lang="en-GB" sz="1400" spc="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ter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ti</a:t>
                      </a:r>
                      <a:r>
                        <a:rPr lang="en-GB" sz="1400" spc="-20">
                          <a:effectLst/>
                        </a:rPr>
                        <a:t>v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form</a:t>
                      </a:r>
                      <a:r>
                        <a:rPr lang="en-GB" sz="1400" spc="10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-10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.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78161715"/>
                  </a:ext>
                </a:extLst>
              </a:tr>
              <a:tr h="1823193">
                <a:tc>
                  <a:txBody>
                    <a:bodyPr/>
                    <a:lstStyle/>
                    <a:p>
                      <a:pPr marL="64135" marR="59055">
                        <a:lnSpc>
                          <a:spcPct val="107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-5">
                          <a:effectLst/>
                        </a:rPr>
                        <a:t>M</a:t>
                      </a:r>
                      <a:r>
                        <a:rPr lang="en-GB" sz="1400">
                          <a:effectLst/>
                        </a:rPr>
                        <a:t>a</a:t>
                      </a:r>
                      <a:r>
                        <a:rPr lang="en-GB" sz="1400" spc="5">
                          <a:effectLst/>
                        </a:rPr>
                        <a:t>k</a:t>
                      </a:r>
                      <a:r>
                        <a:rPr lang="en-GB" sz="1400">
                          <a:effectLst/>
                        </a:rPr>
                        <a:t>e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va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 spc="-10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able</a:t>
                      </a:r>
                      <a:r>
                        <a:rPr lang="en-GB" sz="1400" spc="260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sch</a:t>
                      </a:r>
                      <a:r>
                        <a:rPr lang="en-GB" sz="1400" spc="-10">
                          <a:effectLst/>
                        </a:rPr>
                        <a:t>o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b</a:t>
                      </a:r>
                      <a:r>
                        <a:rPr lang="en-GB" sz="1400" spc="-5">
                          <a:effectLst/>
                        </a:rPr>
                        <a:t>ro</a:t>
                      </a:r>
                      <a:r>
                        <a:rPr lang="en-GB" sz="1400">
                          <a:effectLst/>
                        </a:rPr>
                        <a:t>c</a:t>
                      </a:r>
                      <a:r>
                        <a:rPr lang="en-GB" sz="1400" spc="-5">
                          <a:effectLst/>
                        </a:rPr>
                        <a:t>h</a:t>
                      </a:r>
                      <a:r>
                        <a:rPr lang="en-GB" sz="1400" spc="10">
                          <a:effectLst/>
                        </a:rPr>
                        <a:t>u</a:t>
                      </a:r>
                      <a:r>
                        <a:rPr lang="en-GB" sz="1400" spc="-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es, sch</a:t>
                      </a:r>
                      <a:r>
                        <a:rPr lang="en-GB" sz="1400" spc="-10">
                          <a:effectLst/>
                        </a:rPr>
                        <a:t>o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l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news</a:t>
                      </a:r>
                      <a:r>
                        <a:rPr lang="en-GB" sz="1400" spc="5">
                          <a:effectLst/>
                        </a:rPr>
                        <a:t>l</a:t>
                      </a:r>
                      <a:r>
                        <a:rPr lang="en-GB" sz="1400">
                          <a:effectLst/>
                        </a:rPr>
                        <a:t>ette</a:t>
                      </a:r>
                      <a:r>
                        <a:rPr lang="en-GB" sz="1400" spc="-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s 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nd 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th</a:t>
                      </a:r>
                      <a:r>
                        <a:rPr lang="en-GB" sz="1400" spc="-5">
                          <a:effectLst/>
                        </a:rPr>
                        <a:t>e</a:t>
                      </a:r>
                      <a:r>
                        <a:rPr lang="en-GB" sz="1400">
                          <a:effectLst/>
                        </a:rPr>
                        <a:t>r</a:t>
                      </a:r>
                      <a:r>
                        <a:rPr lang="en-GB" sz="1400" spc="18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inf</a:t>
                      </a:r>
                      <a:r>
                        <a:rPr lang="en-GB" sz="1400" spc="-5">
                          <a:effectLst/>
                        </a:rPr>
                        <a:t>or</a:t>
                      </a:r>
                      <a:r>
                        <a:rPr lang="en-GB" sz="1400">
                          <a:effectLst/>
                        </a:rPr>
                        <a:t>m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</a:t>
                      </a:r>
                      <a:r>
                        <a:rPr lang="en-GB" sz="1400" spc="5">
                          <a:effectLst/>
                        </a:rPr>
                        <a:t>i</a:t>
                      </a:r>
                      <a:r>
                        <a:rPr lang="en-GB" sz="1400">
                          <a:effectLst/>
                        </a:rPr>
                        <a:t>on for par</a:t>
                      </a:r>
                      <a:r>
                        <a:rPr lang="en-GB" sz="1400" spc="-5">
                          <a:effectLst/>
                        </a:rPr>
                        <a:t>en</a:t>
                      </a:r>
                      <a:r>
                        <a:rPr lang="en-GB" sz="1400">
                          <a:effectLst/>
                        </a:rPr>
                        <a:t>ts</a:t>
                      </a:r>
                      <a:r>
                        <a:rPr lang="en-GB" sz="1400" spc="5">
                          <a:effectLst/>
                        </a:rPr>
                        <a:t> i</a:t>
                      </a:r>
                      <a:r>
                        <a:rPr lang="en-GB" sz="1400">
                          <a:effectLst/>
                        </a:rPr>
                        <a:t>n </a:t>
                      </a:r>
                      <a:r>
                        <a:rPr lang="en-GB" sz="1400" spc="5">
                          <a:effectLst/>
                        </a:rPr>
                        <a:t>al</a:t>
                      </a:r>
                      <a:r>
                        <a:rPr lang="en-GB" sz="1400">
                          <a:effectLst/>
                        </a:rPr>
                        <a:t>ter</a:t>
                      </a:r>
                      <a:r>
                        <a:rPr lang="en-GB" sz="1400" spc="-5">
                          <a:effectLst/>
                        </a:rPr>
                        <a:t>n</a:t>
                      </a:r>
                      <a:r>
                        <a:rPr lang="en-GB" sz="1400">
                          <a:effectLst/>
                        </a:rPr>
                        <a:t>a</a:t>
                      </a:r>
                      <a:r>
                        <a:rPr lang="en-GB" sz="1400" spc="-10">
                          <a:effectLst/>
                        </a:rPr>
                        <a:t>t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-5">
                          <a:effectLst/>
                        </a:rPr>
                        <a:t>v</a:t>
                      </a:r>
                      <a:r>
                        <a:rPr lang="en-GB" sz="1400">
                          <a:effectLst/>
                        </a:rPr>
                        <a:t>e fo</a:t>
                      </a:r>
                      <a:r>
                        <a:rPr lang="en-GB" sz="1400" spc="-10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m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>
                          <a:effectLst/>
                        </a:rPr>
                        <a:t>ts</a:t>
                      </a:r>
                      <a:r>
                        <a:rPr lang="en-GB" sz="1400" spc="10">
                          <a:effectLst/>
                        </a:rPr>
                        <a:t> </a:t>
                      </a:r>
                      <a:r>
                        <a:rPr lang="en-GB" sz="1400" spc="5">
                          <a:effectLst/>
                        </a:rPr>
                        <a:t>w</a:t>
                      </a:r>
                      <a:r>
                        <a:rPr lang="en-GB" sz="1400">
                          <a:effectLst/>
                        </a:rPr>
                        <a:t>hen sp</a:t>
                      </a:r>
                      <a:r>
                        <a:rPr lang="en-GB" sz="1400" spc="-5">
                          <a:effectLst/>
                        </a:rPr>
                        <a:t>e</a:t>
                      </a:r>
                      <a:r>
                        <a:rPr lang="en-GB" sz="1400">
                          <a:effectLst/>
                        </a:rPr>
                        <a:t>cific</a:t>
                      </a:r>
                      <a:r>
                        <a:rPr lang="en-GB" sz="1400" spc="5">
                          <a:effectLst/>
                        </a:rPr>
                        <a:t>all</a:t>
                      </a:r>
                      <a:r>
                        <a:rPr lang="en-GB" sz="1400">
                          <a:effectLst/>
                        </a:rPr>
                        <a:t>y</a:t>
                      </a:r>
                      <a:r>
                        <a:rPr lang="en-GB" sz="1400" spc="210">
                          <a:effectLst/>
                        </a:rPr>
                        <a:t> </a:t>
                      </a:r>
                      <a:r>
                        <a:rPr lang="en-GB" sz="1400" spc="-5">
                          <a:effectLst/>
                        </a:rPr>
                        <a:t>r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-5">
                          <a:effectLst/>
                        </a:rPr>
                        <a:t>que</a:t>
                      </a:r>
                      <a:r>
                        <a:rPr lang="en-GB" sz="1400">
                          <a:effectLst/>
                        </a:rPr>
                        <a:t>ste</a:t>
                      </a:r>
                      <a:r>
                        <a:rPr lang="en-GB" sz="1400" spc="-5">
                          <a:effectLst/>
                        </a:rPr>
                        <a:t>d</a:t>
                      </a:r>
                      <a:r>
                        <a:rPr lang="en-GB" sz="1400">
                          <a:effectLst/>
                        </a:rPr>
                        <a:t>.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945" marR="56451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Of</a:t>
                      </a:r>
                      <a:r>
                        <a:rPr lang="en-GB" sz="1400" spc="-5">
                          <a:effectLst/>
                        </a:rPr>
                        <a:t>f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>
                          <a:effectLst/>
                        </a:rPr>
                        <a:t>e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 spc="10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taff </a:t>
                      </a:r>
                      <a:r>
                        <a:rPr lang="en-GB" sz="1400" spc="-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ead</a:t>
                      </a:r>
                      <a:r>
                        <a:rPr lang="en-GB" sz="1400" spc="1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Te</a:t>
                      </a:r>
                      <a:r>
                        <a:rPr lang="en-GB" sz="1400" spc="5">
                          <a:effectLst/>
                        </a:rPr>
                        <a:t>a</a:t>
                      </a:r>
                      <a:r>
                        <a:rPr lang="en-GB" sz="1400" spc="-5">
                          <a:effectLst/>
                        </a:rPr>
                        <a:t>c</a:t>
                      </a:r>
                      <a:r>
                        <a:rPr lang="en-GB" sz="1400" spc="5">
                          <a:effectLst/>
                        </a:rPr>
                        <a:t>h</a:t>
                      </a:r>
                      <a:r>
                        <a:rPr lang="en-GB" sz="1400">
                          <a:effectLst/>
                        </a:rPr>
                        <a:t>er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23177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spc="5" dirty="0">
                          <a:effectLst/>
                        </a:rPr>
                        <a:t>R</a:t>
                      </a:r>
                      <a:r>
                        <a:rPr lang="en-GB" sz="1400" dirty="0">
                          <a:effectLst/>
                        </a:rPr>
                        <a:t>eview all</a:t>
                      </a:r>
                      <a:r>
                        <a:rPr lang="en-GB" sz="1400" spc="-5" dirty="0">
                          <a:effectLst/>
                        </a:rPr>
                        <a:t> c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rre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hoo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p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spc="-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li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ati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spc="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s a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 </a:t>
                      </a:r>
                      <a:r>
                        <a:rPr lang="en-GB" sz="1400" spc="5" dirty="0">
                          <a:effectLst/>
                        </a:rPr>
                        <a:t>p</a:t>
                      </a:r>
                      <a:r>
                        <a:rPr lang="en-GB" sz="1400" spc="-15" dirty="0">
                          <a:effectLst/>
                        </a:rPr>
                        <a:t>r</a:t>
                      </a:r>
                      <a:r>
                        <a:rPr lang="en-GB" sz="1400" dirty="0">
                          <a:effectLst/>
                        </a:rPr>
                        <a:t>om</a:t>
                      </a:r>
                      <a:r>
                        <a:rPr lang="en-GB" sz="1400" spc="10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te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20" dirty="0">
                          <a:effectLst/>
                        </a:rPr>
                        <a:t>t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 ava</a:t>
                      </a:r>
                      <a:r>
                        <a:rPr lang="en-GB" sz="1400" spc="5" dirty="0">
                          <a:effectLst/>
                        </a:rPr>
                        <a:t>il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ity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in </a:t>
                      </a:r>
                      <a:r>
                        <a:rPr lang="en-GB" sz="1400" spc="5" dirty="0">
                          <a:effectLst/>
                        </a:rPr>
                        <a:t>di</a:t>
                      </a:r>
                      <a:r>
                        <a:rPr lang="en-GB" sz="1400" spc="-5" dirty="0">
                          <a:effectLst/>
                        </a:rPr>
                        <a:t>ff</a:t>
                      </a:r>
                      <a:r>
                        <a:rPr lang="en-GB" sz="1400" dirty="0">
                          <a:effectLst/>
                        </a:rPr>
                        <a:t>ere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for</a:t>
                      </a:r>
                      <a:r>
                        <a:rPr lang="en-GB" sz="1400" spc="-15" dirty="0">
                          <a:effectLst/>
                        </a:rPr>
                        <a:t>m</a:t>
                      </a:r>
                      <a:r>
                        <a:rPr lang="en-GB" sz="1400" dirty="0">
                          <a:effectLst/>
                        </a:rPr>
                        <a:t>ats w</a:t>
                      </a:r>
                      <a:r>
                        <a:rPr lang="en-GB" sz="1400" spc="10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en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dirty="0">
                          <a:effectLst/>
                        </a:rPr>
                        <a:t>pecifi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ally re</a:t>
                      </a:r>
                      <a:r>
                        <a:rPr lang="en-GB" sz="1400" spc="10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ested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9850" marR="186690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t 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f</a:t>
                      </a:r>
                      <a:r>
                        <a:rPr lang="en-GB" sz="1400" spc="5">
                          <a:effectLst/>
                        </a:rPr>
                        <a:t> </a:t>
                      </a:r>
                      <a:r>
                        <a:rPr lang="en-GB" sz="1400">
                          <a:effectLst/>
                        </a:rPr>
                        <a:t>tra</a:t>
                      </a:r>
                      <a:r>
                        <a:rPr lang="en-GB" sz="1400" spc="10">
                          <a:effectLst/>
                        </a:rPr>
                        <a:t>n</a:t>
                      </a:r>
                      <a:r>
                        <a:rPr lang="en-GB" sz="1400" spc="-5">
                          <a:effectLst/>
                        </a:rPr>
                        <a:t>s</a:t>
                      </a:r>
                      <a:r>
                        <a:rPr lang="en-GB" sz="1400">
                          <a:effectLst/>
                        </a:rPr>
                        <a:t>la</a:t>
                      </a:r>
                      <a:r>
                        <a:rPr lang="en-GB" sz="1400" spc="-15">
                          <a:effectLst/>
                        </a:rPr>
                        <a:t>t</a:t>
                      </a:r>
                      <a:r>
                        <a:rPr lang="en-GB" sz="1400">
                          <a:effectLst/>
                        </a:rPr>
                        <a:t>i</a:t>
                      </a:r>
                      <a:r>
                        <a:rPr lang="en-GB" sz="1400" spc="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n / a</a:t>
                      </a:r>
                      <a:r>
                        <a:rPr lang="en-GB" sz="1400" spc="10">
                          <a:effectLst/>
                        </a:rPr>
                        <a:t>d</a:t>
                      </a:r>
                      <a:r>
                        <a:rPr lang="en-GB" sz="1400" spc="5">
                          <a:effectLst/>
                        </a:rPr>
                        <a:t>ap</a:t>
                      </a:r>
                      <a:r>
                        <a:rPr lang="en-GB" sz="1400" spc="-15">
                          <a:effectLst/>
                        </a:rPr>
                        <a:t>t</a:t>
                      </a:r>
                      <a:r>
                        <a:rPr lang="en-GB" sz="1400">
                          <a:effectLst/>
                        </a:rPr>
                        <a:t>ati</a:t>
                      </a:r>
                      <a:r>
                        <a:rPr lang="en-GB" sz="1400" spc="-5">
                          <a:effectLst/>
                        </a:rPr>
                        <a:t>o</a:t>
                      </a:r>
                      <a:r>
                        <a:rPr lang="en-GB" sz="1400">
                          <a:effectLst/>
                        </a:rPr>
                        <a:t>n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7310" marR="59055">
                        <a:lnSpc>
                          <a:spcPct val="99000"/>
                        </a:lnSpc>
                        <a:spcBef>
                          <a:spcPts val="100"/>
                        </a:spcBef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spc="-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ol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spc="-10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nform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spc="-15" dirty="0">
                          <a:effectLst/>
                        </a:rPr>
                        <a:t>t</a:t>
                      </a:r>
                      <a:r>
                        <a:rPr lang="en-GB" sz="1400" dirty="0">
                          <a:effectLst/>
                        </a:rPr>
                        <a:t>i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n ava</a:t>
                      </a:r>
                      <a:r>
                        <a:rPr lang="en-GB" sz="1400" spc="5" dirty="0">
                          <a:effectLst/>
                        </a:rPr>
                        <a:t>il</a:t>
                      </a:r>
                      <a:r>
                        <a:rPr lang="en-GB" sz="1400" spc="-10" dirty="0">
                          <a:effectLst/>
                        </a:rPr>
                        <a:t>a</a:t>
                      </a:r>
                      <a:r>
                        <a:rPr lang="en-GB" sz="1400" spc="5" dirty="0">
                          <a:effectLst/>
                        </a:rPr>
                        <a:t>b</a:t>
                      </a:r>
                      <a:r>
                        <a:rPr lang="en-GB" sz="1400" dirty="0">
                          <a:effectLst/>
                        </a:rPr>
                        <a:t>le</a:t>
                      </a:r>
                      <a:r>
                        <a:rPr lang="en-GB" sz="1400" spc="1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f</a:t>
                      </a:r>
                      <a:r>
                        <a:rPr lang="en-GB" sz="1400" spc="-1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</a:t>
                      </a:r>
                      <a:r>
                        <a:rPr lang="en-GB" sz="1400" spc="5" dirty="0">
                          <a:effectLst/>
                        </a:rPr>
                        <a:t> a</a:t>
                      </a:r>
                      <a:r>
                        <a:rPr lang="en-GB" sz="1400" spc="-10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l</a:t>
                      </a:r>
                      <a:r>
                        <a:rPr lang="en-GB" sz="1400" spc="5" dirty="0">
                          <a:effectLst/>
                        </a:rPr>
                        <a:t> </a:t>
                      </a:r>
                      <a:r>
                        <a:rPr lang="en-GB" sz="1400" spc="-15" dirty="0">
                          <a:effectLst/>
                        </a:rPr>
                        <a:t>w</a:t>
                      </a:r>
                      <a:r>
                        <a:rPr lang="en-GB" sz="1400" spc="5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o re</a:t>
                      </a:r>
                      <a:r>
                        <a:rPr lang="en-GB" sz="1400" spc="10" dirty="0">
                          <a:effectLst/>
                        </a:rPr>
                        <a:t>q</a:t>
                      </a:r>
                      <a:r>
                        <a:rPr lang="en-GB" sz="1400" spc="5" dirty="0">
                          <a:effectLst/>
                        </a:rPr>
                        <a:t>u</a:t>
                      </a:r>
                      <a:r>
                        <a:rPr lang="en-GB" sz="1400" dirty="0">
                          <a:effectLst/>
                        </a:rPr>
                        <a:t>est 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t.</a:t>
                      </a:r>
                    </a:p>
                    <a:p>
                      <a:pPr marL="67310" marR="8826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De</a:t>
                      </a:r>
                      <a:r>
                        <a:rPr lang="en-GB" sz="1400" spc="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ivery</a:t>
                      </a:r>
                      <a:r>
                        <a:rPr lang="en-GB" sz="1400" spc="5" dirty="0">
                          <a:effectLst/>
                        </a:rPr>
                        <a:t> o</a:t>
                      </a:r>
                      <a:r>
                        <a:rPr lang="en-GB" sz="1400" dirty="0">
                          <a:effectLst/>
                        </a:rPr>
                        <a:t>f</a:t>
                      </a:r>
                      <a:r>
                        <a:rPr lang="en-GB" sz="1400" spc="-15" dirty="0">
                          <a:effectLst/>
                        </a:rPr>
                        <a:t> </a:t>
                      </a:r>
                      <a:r>
                        <a:rPr lang="en-GB" sz="1400" spc="-5" dirty="0">
                          <a:effectLst/>
                        </a:rPr>
                        <a:t>s</a:t>
                      </a:r>
                      <a:r>
                        <a:rPr lang="en-GB" sz="1400" spc="-10" dirty="0">
                          <a:effectLst/>
                        </a:rPr>
                        <a:t>c</a:t>
                      </a:r>
                      <a:r>
                        <a:rPr lang="en-GB" sz="1400" spc="5" dirty="0">
                          <a:effectLst/>
                        </a:rPr>
                        <a:t>hoo</a:t>
                      </a:r>
                      <a:r>
                        <a:rPr lang="en-GB" sz="1400" dirty="0">
                          <a:effectLst/>
                        </a:rPr>
                        <a:t>l i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spc="-5" dirty="0">
                          <a:effectLst/>
                        </a:rPr>
                        <a:t>f</a:t>
                      </a:r>
                      <a:r>
                        <a:rPr lang="en-GB" sz="1400" spc="5" dirty="0">
                          <a:effectLst/>
                        </a:rPr>
                        <a:t>o</a:t>
                      </a:r>
                      <a:r>
                        <a:rPr lang="en-GB" sz="1400" dirty="0">
                          <a:effectLst/>
                        </a:rPr>
                        <a:t>rm</a:t>
                      </a:r>
                      <a:r>
                        <a:rPr lang="en-GB" sz="1400" spc="5" dirty="0">
                          <a:effectLst/>
                        </a:rPr>
                        <a:t>a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-1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on to </a:t>
                      </a:r>
                      <a:r>
                        <a:rPr lang="en-GB" sz="1400" spc="5" dirty="0">
                          <a:effectLst/>
                        </a:rPr>
                        <a:t>pa</a:t>
                      </a:r>
                      <a:r>
                        <a:rPr lang="en-GB" sz="1400" dirty="0">
                          <a:effectLst/>
                        </a:rPr>
                        <a:t>re</a:t>
                      </a:r>
                      <a:r>
                        <a:rPr lang="en-GB" sz="1400" spc="10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ts</a:t>
                      </a:r>
                      <a:r>
                        <a:rPr lang="en-GB" sz="1400" spc="-1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a</a:t>
                      </a:r>
                      <a:r>
                        <a:rPr lang="en-GB" sz="1400" spc="-5" dirty="0">
                          <a:effectLst/>
                        </a:rPr>
                        <a:t>n</a:t>
                      </a:r>
                      <a:r>
                        <a:rPr lang="en-GB" sz="1400" dirty="0">
                          <a:effectLst/>
                        </a:rPr>
                        <a:t>d</a:t>
                      </a:r>
                      <a:r>
                        <a:rPr lang="en-GB" sz="1400" spc="20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t</a:t>
                      </a:r>
                      <a:r>
                        <a:rPr lang="en-GB" sz="1400" spc="10" dirty="0">
                          <a:effectLst/>
                        </a:rPr>
                        <a:t>h</a:t>
                      </a:r>
                      <a:r>
                        <a:rPr lang="en-GB" sz="1400" dirty="0">
                          <a:effectLst/>
                        </a:rPr>
                        <a:t>e</a:t>
                      </a:r>
                      <a:r>
                        <a:rPr lang="en-GB" sz="1400" spc="-10" dirty="0">
                          <a:effectLst/>
                        </a:rPr>
                        <a:t> </a:t>
                      </a:r>
                      <a:r>
                        <a:rPr lang="en-GB" sz="1400" spc="-15" dirty="0">
                          <a:effectLst/>
                        </a:rPr>
                        <a:t>l</a:t>
                      </a:r>
                      <a:r>
                        <a:rPr lang="en-GB" sz="1400" dirty="0">
                          <a:effectLst/>
                        </a:rPr>
                        <a:t>ocal </a:t>
                      </a:r>
                      <a:r>
                        <a:rPr lang="en-GB" sz="1400" spc="-5" dirty="0">
                          <a:effectLst/>
                        </a:rPr>
                        <a:t>c</a:t>
                      </a:r>
                      <a:r>
                        <a:rPr lang="en-GB" sz="1400" dirty="0">
                          <a:effectLst/>
                        </a:rPr>
                        <a:t>omm</a:t>
                      </a:r>
                      <a:r>
                        <a:rPr lang="en-GB" sz="1400" spc="10" dirty="0">
                          <a:effectLst/>
                        </a:rPr>
                        <a:t>un</a:t>
                      </a:r>
                      <a:r>
                        <a:rPr lang="en-GB" sz="1400" spc="5" dirty="0">
                          <a:effectLst/>
                        </a:rPr>
                        <a:t>i</a:t>
                      </a:r>
                      <a:r>
                        <a:rPr lang="en-GB" sz="1400" dirty="0">
                          <a:effectLst/>
                        </a:rPr>
                        <a:t>ty</a:t>
                      </a:r>
                      <a:r>
                        <a:rPr lang="en-GB" sz="1400" spc="-15" dirty="0">
                          <a:effectLst/>
                        </a:rPr>
                        <a:t> </a:t>
                      </a:r>
                      <a:r>
                        <a:rPr lang="en-GB" sz="1400" dirty="0">
                          <a:effectLst/>
                        </a:rPr>
                        <a:t>im</a:t>
                      </a:r>
                      <a:r>
                        <a:rPr lang="en-GB" sz="1400" spc="10" dirty="0">
                          <a:effectLst/>
                        </a:rPr>
                        <a:t>p</a:t>
                      </a:r>
                      <a:r>
                        <a:rPr lang="en-GB" sz="1400" spc="-15" dirty="0">
                          <a:effectLst/>
                        </a:rPr>
                        <a:t>r</a:t>
                      </a:r>
                      <a:r>
                        <a:rPr lang="en-GB" sz="1400" dirty="0">
                          <a:effectLst/>
                        </a:rPr>
                        <a:t>oved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0944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14436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1370</Words>
  <Application>Microsoft Office PowerPoint</Application>
  <PresentationFormat>Widescreen</PresentationFormat>
  <Paragraphs>158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Sassoon Penpals</vt:lpstr>
      <vt:lpstr>Sassoon Penpals Joined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Clarke</dc:creator>
  <cp:lastModifiedBy>Jane Meek</cp:lastModifiedBy>
  <cp:revision>15</cp:revision>
  <dcterms:created xsi:type="dcterms:W3CDTF">2022-01-28T12:18:03Z</dcterms:created>
  <dcterms:modified xsi:type="dcterms:W3CDTF">2026-01-26T16:20:38Z</dcterms:modified>
</cp:coreProperties>
</file>