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2" r:id="rId4"/>
    <p:sldId id="260" r:id="rId5"/>
    <p:sldId id="259" r:id="rId6"/>
    <p:sldId id="265" r:id="rId7"/>
    <p:sldId id="257" r:id="rId8"/>
    <p:sldId id="258" r:id="rId9"/>
    <p:sldId id="263" r:id="rId10"/>
  </p:sldIdLst>
  <p:sldSz cx="7561263" cy="10729913"/>
  <p:notesSz cx="6662738" cy="9926638"/>
  <p:defaultTex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80">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57" d="100"/>
          <a:sy n="57" d="100"/>
        </p:scale>
        <p:origin x="2712" y="90"/>
      </p:cViewPr>
      <p:guideLst>
        <p:guide orient="horz" pos="3380"/>
        <p:guide pos="238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095" y="3333230"/>
            <a:ext cx="6427074" cy="2299976"/>
          </a:xfrm>
        </p:spPr>
        <p:txBody>
          <a:bodyPr/>
          <a:lstStyle/>
          <a:p>
            <a:r>
              <a:rPr lang="en-US"/>
              <a:t>Click to edit Master title style</a:t>
            </a:r>
            <a:endParaRPr lang="en-GB"/>
          </a:p>
        </p:txBody>
      </p:sp>
      <p:sp>
        <p:nvSpPr>
          <p:cNvPr id="3" name="Subtitle 2"/>
          <p:cNvSpPr>
            <a:spLocks noGrp="1"/>
          </p:cNvSpPr>
          <p:nvPr>
            <p:ph type="subTitle" idx="1"/>
          </p:nvPr>
        </p:nvSpPr>
        <p:spPr>
          <a:xfrm>
            <a:off x="1134190" y="6080284"/>
            <a:ext cx="5292884" cy="2742089"/>
          </a:xfrm>
        </p:spPr>
        <p:txBody>
          <a:bodyPr/>
          <a:lstStyle>
            <a:lvl1pPr marL="0" indent="0" algn="ctr">
              <a:buNone/>
              <a:defRPr>
                <a:solidFill>
                  <a:schemeClr val="tx1">
                    <a:tint val="75000"/>
                  </a:schemeClr>
                </a:solidFill>
              </a:defRPr>
            </a:lvl1pPr>
            <a:lvl2pPr marL="522580" indent="0" algn="ctr">
              <a:buNone/>
              <a:defRPr>
                <a:solidFill>
                  <a:schemeClr val="tx1">
                    <a:tint val="75000"/>
                  </a:schemeClr>
                </a:solidFill>
              </a:defRPr>
            </a:lvl2pPr>
            <a:lvl3pPr marL="1045159" indent="0" algn="ctr">
              <a:buNone/>
              <a:defRPr>
                <a:solidFill>
                  <a:schemeClr val="tx1">
                    <a:tint val="75000"/>
                  </a:schemeClr>
                </a:solidFill>
              </a:defRPr>
            </a:lvl3pPr>
            <a:lvl4pPr marL="1567739" indent="0" algn="ctr">
              <a:buNone/>
              <a:defRPr>
                <a:solidFill>
                  <a:schemeClr val="tx1">
                    <a:tint val="75000"/>
                  </a:schemeClr>
                </a:solidFill>
              </a:defRPr>
            </a:lvl4pPr>
            <a:lvl5pPr marL="2090318" indent="0" algn="ctr">
              <a:buNone/>
              <a:defRPr>
                <a:solidFill>
                  <a:schemeClr val="tx1">
                    <a:tint val="75000"/>
                  </a:schemeClr>
                </a:solidFill>
              </a:defRPr>
            </a:lvl5pPr>
            <a:lvl6pPr marL="2612898" indent="0" algn="ctr">
              <a:buNone/>
              <a:defRPr>
                <a:solidFill>
                  <a:schemeClr val="tx1">
                    <a:tint val="75000"/>
                  </a:schemeClr>
                </a:solidFill>
              </a:defRPr>
            </a:lvl6pPr>
            <a:lvl7pPr marL="3135478" indent="0" algn="ctr">
              <a:buNone/>
              <a:defRPr>
                <a:solidFill>
                  <a:schemeClr val="tx1">
                    <a:tint val="75000"/>
                  </a:schemeClr>
                </a:solidFill>
              </a:defRPr>
            </a:lvl7pPr>
            <a:lvl8pPr marL="3658057" indent="0" algn="ctr">
              <a:buNone/>
              <a:defRPr>
                <a:solidFill>
                  <a:schemeClr val="tx1">
                    <a:tint val="75000"/>
                  </a:schemeClr>
                </a:solidFill>
              </a:defRPr>
            </a:lvl8pPr>
            <a:lvl9pPr marL="418063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3491543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024592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1916" y="429696"/>
            <a:ext cx="1701284" cy="915519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78063" y="429696"/>
            <a:ext cx="4977831" cy="91551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19167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266678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97288" y="6894963"/>
            <a:ext cx="6427074" cy="2131080"/>
          </a:xfrm>
        </p:spPr>
        <p:txBody>
          <a:bodyPr anchor="t"/>
          <a:lstStyle>
            <a:lvl1pPr algn="l">
              <a:defRPr sz="4600" b="1" cap="all"/>
            </a:lvl1pPr>
          </a:lstStyle>
          <a:p>
            <a:r>
              <a:rPr lang="en-US"/>
              <a:t>Click to edit Master title style</a:t>
            </a:r>
            <a:endParaRPr lang="en-GB"/>
          </a:p>
        </p:txBody>
      </p:sp>
      <p:sp>
        <p:nvSpPr>
          <p:cNvPr id="3" name="Text Placeholder 2"/>
          <p:cNvSpPr>
            <a:spLocks noGrp="1"/>
          </p:cNvSpPr>
          <p:nvPr>
            <p:ph type="body" idx="1"/>
          </p:nvPr>
        </p:nvSpPr>
        <p:spPr>
          <a:xfrm>
            <a:off x="597288" y="4547796"/>
            <a:ext cx="6427074" cy="2347167"/>
          </a:xfrm>
        </p:spPr>
        <p:txBody>
          <a:bodyPr anchor="b"/>
          <a:lstStyle>
            <a:lvl1pPr marL="0" indent="0">
              <a:buNone/>
              <a:defRPr sz="2300">
                <a:solidFill>
                  <a:schemeClr val="tx1">
                    <a:tint val="75000"/>
                  </a:schemeClr>
                </a:solidFill>
              </a:defRPr>
            </a:lvl1pPr>
            <a:lvl2pPr marL="522580" indent="0">
              <a:buNone/>
              <a:defRPr sz="2100">
                <a:solidFill>
                  <a:schemeClr val="tx1">
                    <a:tint val="75000"/>
                  </a:schemeClr>
                </a:solidFill>
              </a:defRPr>
            </a:lvl2pPr>
            <a:lvl3pPr marL="1045159" indent="0">
              <a:buNone/>
              <a:defRPr sz="1800">
                <a:solidFill>
                  <a:schemeClr val="tx1">
                    <a:tint val="75000"/>
                  </a:schemeClr>
                </a:solidFill>
              </a:defRPr>
            </a:lvl3pPr>
            <a:lvl4pPr marL="1567739" indent="0">
              <a:buNone/>
              <a:defRPr sz="1600">
                <a:solidFill>
                  <a:schemeClr val="tx1">
                    <a:tint val="75000"/>
                  </a:schemeClr>
                </a:solidFill>
              </a:defRPr>
            </a:lvl4pPr>
            <a:lvl5pPr marL="2090318" indent="0">
              <a:buNone/>
              <a:defRPr sz="1600">
                <a:solidFill>
                  <a:schemeClr val="tx1">
                    <a:tint val="75000"/>
                  </a:schemeClr>
                </a:solidFill>
              </a:defRPr>
            </a:lvl5pPr>
            <a:lvl6pPr marL="2612898" indent="0">
              <a:buNone/>
              <a:defRPr sz="1600">
                <a:solidFill>
                  <a:schemeClr val="tx1">
                    <a:tint val="75000"/>
                  </a:schemeClr>
                </a:solidFill>
              </a:defRPr>
            </a:lvl6pPr>
            <a:lvl7pPr marL="3135478" indent="0">
              <a:buNone/>
              <a:defRPr sz="1600">
                <a:solidFill>
                  <a:schemeClr val="tx1">
                    <a:tint val="75000"/>
                  </a:schemeClr>
                </a:solidFill>
              </a:defRPr>
            </a:lvl7pPr>
            <a:lvl8pPr marL="3658057" indent="0">
              <a:buNone/>
              <a:defRPr sz="1600">
                <a:solidFill>
                  <a:schemeClr val="tx1">
                    <a:tint val="75000"/>
                  </a:schemeClr>
                </a:solidFill>
              </a:defRPr>
            </a:lvl8pPr>
            <a:lvl9pPr marL="4180637"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9E4764-0058-4C02-9046-1268E18764FE}"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28515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78063" y="2503648"/>
            <a:ext cx="3339558" cy="7081246"/>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843642" y="2503648"/>
            <a:ext cx="3339558" cy="7081246"/>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F9E4764-0058-4C02-9046-1268E18764FE}"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804493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78064" y="2401812"/>
            <a:ext cx="3340871" cy="1000961"/>
          </a:xfrm>
        </p:spPr>
        <p:txBody>
          <a:bodyPr anchor="b"/>
          <a:lstStyle>
            <a:lvl1pPr marL="0" indent="0">
              <a:buNone/>
              <a:defRPr sz="2700" b="1"/>
            </a:lvl1pPr>
            <a:lvl2pPr marL="522580" indent="0">
              <a:buNone/>
              <a:defRPr sz="2300" b="1"/>
            </a:lvl2pPr>
            <a:lvl3pPr marL="1045159" indent="0">
              <a:buNone/>
              <a:defRPr sz="2100" b="1"/>
            </a:lvl3pPr>
            <a:lvl4pPr marL="1567739" indent="0">
              <a:buNone/>
              <a:defRPr sz="1800" b="1"/>
            </a:lvl4pPr>
            <a:lvl5pPr marL="2090318" indent="0">
              <a:buNone/>
              <a:defRPr sz="1800" b="1"/>
            </a:lvl5pPr>
            <a:lvl6pPr marL="2612898" indent="0">
              <a:buNone/>
              <a:defRPr sz="1800" b="1"/>
            </a:lvl6pPr>
            <a:lvl7pPr marL="3135478" indent="0">
              <a:buNone/>
              <a:defRPr sz="1800" b="1"/>
            </a:lvl7pPr>
            <a:lvl8pPr marL="3658057" indent="0">
              <a:buNone/>
              <a:defRPr sz="1800" b="1"/>
            </a:lvl8pPr>
            <a:lvl9pPr marL="4180637" indent="0">
              <a:buNone/>
              <a:defRPr sz="1800" b="1"/>
            </a:lvl9pPr>
          </a:lstStyle>
          <a:p>
            <a:pPr lvl="0"/>
            <a:r>
              <a:rPr lang="en-US"/>
              <a:t>Click to edit Master text styles</a:t>
            </a:r>
          </a:p>
        </p:txBody>
      </p:sp>
      <p:sp>
        <p:nvSpPr>
          <p:cNvPr id="4" name="Content Placeholder 3"/>
          <p:cNvSpPr>
            <a:spLocks noGrp="1"/>
          </p:cNvSpPr>
          <p:nvPr>
            <p:ph sz="half" idx="2"/>
          </p:nvPr>
        </p:nvSpPr>
        <p:spPr>
          <a:xfrm>
            <a:off x="378064" y="3402773"/>
            <a:ext cx="3340871" cy="6182120"/>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841017" y="2401812"/>
            <a:ext cx="3342183" cy="1000961"/>
          </a:xfrm>
        </p:spPr>
        <p:txBody>
          <a:bodyPr anchor="b"/>
          <a:lstStyle>
            <a:lvl1pPr marL="0" indent="0">
              <a:buNone/>
              <a:defRPr sz="2700" b="1"/>
            </a:lvl1pPr>
            <a:lvl2pPr marL="522580" indent="0">
              <a:buNone/>
              <a:defRPr sz="2300" b="1"/>
            </a:lvl2pPr>
            <a:lvl3pPr marL="1045159" indent="0">
              <a:buNone/>
              <a:defRPr sz="2100" b="1"/>
            </a:lvl3pPr>
            <a:lvl4pPr marL="1567739" indent="0">
              <a:buNone/>
              <a:defRPr sz="1800" b="1"/>
            </a:lvl4pPr>
            <a:lvl5pPr marL="2090318" indent="0">
              <a:buNone/>
              <a:defRPr sz="1800" b="1"/>
            </a:lvl5pPr>
            <a:lvl6pPr marL="2612898" indent="0">
              <a:buNone/>
              <a:defRPr sz="1800" b="1"/>
            </a:lvl6pPr>
            <a:lvl7pPr marL="3135478" indent="0">
              <a:buNone/>
              <a:defRPr sz="1800" b="1"/>
            </a:lvl7pPr>
            <a:lvl8pPr marL="3658057" indent="0">
              <a:buNone/>
              <a:defRPr sz="1800" b="1"/>
            </a:lvl8pPr>
            <a:lvl9pPr marL="4180637"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841017" y="3402773"/>
            <a:ext cx="3342183" cy="6182120"/>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E4764-0058-4C02-9046-1268E18764FE}" type="datetimeFigureOut">
              <a:rPr lang="en-GB" smtClean="0"/>
              <a:t>03/03/2026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33241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F9E4764-0058-4C02-9046-1268E18764FE}" type="datetimeFigureOut">
              <a:rPr lang="en-GB" smtClean="0"/>
              <a:t>03/03/2026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3319390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9E4764-0058-4C02-9046-1268E18764FE}" type="datetimeFigureOut">
              <a:rPr lang="en-GB" smtClean="0"/>
              <a:t>03/03/2026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2121343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8064" y="427210"/>
            <a:ext cx="2487604" cy="1818124"/>
          </a:xfrm>
        </p:spPr>
        <p:txBody>
          <a:bodyPr anchor="b"/>
          <a:lstStyle>
            <a:lvl1pPr algn="l">
              <a:defRPr sz="2300" b="1"/>
            </a:lvl1pPr>
          </a:lstStyle>
          <a:p>
            <a:r>
              <a:rPr lang="en-US"/>
              <a:t>Click to edit Master title style</a:t>
            </a:r>
            <a:endParaRPr lang="en-GB"/>
          </a:p>
        </p:txBody>
      </p:sp>
      <p:sp>
        <p:nvSpPr>
          <p:cNvPr id="3" name="Content Placeholder 2"/>
          <p:cNvSpPr>
            <a:spLocks noGrp="1"/>
          </p:cNvSpPr>
          <p:nvPr>
            <p:ph idx="1"/>
          </p:nvPr>
        </p:nvSpPr>
        <p:spPr>
          <a:xfrm>
            <a:off x="2956244" y="427210"/>
            <a:ext cx="4226957" cy="9157684"/>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78064" y="2245334"/>
            <a:ext cx="2487604" cy="7339560"/>
          </a:xfrm>
        </p:spPr>
        <p:txBody>
          <a:bodyPr/>
          <a:lstStyle>
            <a:lvl1pPr marL="0" indent="0">
              <a:buNone/>
              <a:defRPr sz="1600"/>
            </a:lvl1pPr>
            <a:lvl2pPr marL="522580" indent="0">
              <a:buNone/>
              <a:defRPr sz="1400"/>
            </a:lvl2pPr>
            <a:lvl3pPr marL="1045159" indent="0">
              <a:buNone/>
              <a:defRPr sz="1100"/>
            </a:lvl3pPr>
            <a:lvl4pPr marL="1567739" indent="0">
              <a:buNone/>
              <a:defRPr sz="1000"/>
            </a:lvl4pPr>
            <a:lvl5pPr marL="2090318" indent="0">
              <a:buNone/>
              <a:defRPr sz="1000"/>
            </a:lvl5pPr>
            <a:lvl6pPr marL="2612898" indent="0">
              <a:buNone/>
              <a:defRPr sz="1000"/>
            </a:lvl6pPr>
            <a:lvl7pPr marL="3135478" indent="0">
              <a:buNone/>
              <a:defRPr sz="1000"/>
            </a:lvl7pPr>
            <a:lvl8pPr marL="3658057" indent="0">
              <a:buNone/>
              <a:defRPr sz="1000"/>
            </a:lvl8pPr>
            <a:lvl9pPr marL="4180637"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9E4764-0058-4C02-9046-1268E18764FE}"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41039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060" y="7510940"/>
            <a:ext cx="4536758" cy="886709"/>
          </a:xfrm>
        </p:spPr>
        <p:txBody>
          <a:bodyPr anchor="b"/>
          <a:lstStyle>
            <a:lvl1pPr algn="l">
              <a:defRPr sz="2300" b="1"/>
            </a:lvl1pPr>
          </a:lstStyle>
          <a:p>
            <a:r>
              <a:rPr lang="en-US"/>
              <a:t>Click to edit Master title style</a:t>
            </a:r>
            <a:endParaRPr lang="en-GB"/>
          </a:p>
        </p:txBody>
      </p:sp>
      <p:sp>
        <p:nvSpPr>
          <p:cNvPr id="3" name="Picture Placeholder 2"/>
          <p:cNvSpPr>
            <a:spLocks noGrp="1"/>
          </p:cNvSpPr>
          <p:nvPr>
            <p:ph type="pic" idx="1"/>
          </p:nvPr>
        </p:nvSpPr>
        <p:spPr>
          <a:xfrm>
            <a:off x="1482060" y="958737"/>
            <a:ext cx="4536758" cy="6437948"/>
          </a:xfrm>
        </p:spPr>
        <p:txBody>
          <a:bodyPr/>
          <a:lstStyle>
            <a:lvl1pPr marL="0" indent="0">
              <a:buNone/>
              <a:defRPr sz="3700"/>
            </a:lvl1pPr>
            <a:lvl2pPr marL="522580" indent="0">
              <a:buNone/>
              <a:defRPr sz="3200"/>
            </a:lvl2pPr>
            <a:lvl3pPr marL="1045159" indent="0">
              <a:buNone/>
              <a:defRPr sz="2700"/>
            </a:lvl3pPr>
            <a:lvl4pPr marL="1567739" indent="0">
              <a:buNone/>
              <a:defRPr sz="2300"/>
            </a:lvl4pPr>
            <a:lvl5pPr marL="2090318" indent="0">
              <a:buNone/>
              <a:defRPr sz="2300"/>
            </a:lvl5pPr>
            <a:lvl6pPr marL="2612898" indent="0">
              <a:buNone/>
              <a:defRPr sz="2300"/>
            </a:lvl6pPr>
            <a:lvl7pPr marL="3135478" indent="0">
              <a:buNone/>
              <a:defRPr sz="2300"/>
            </a:lvl7pPr>
            <a:lvl8pPr marL="3658057" indent="0">
              <a:buNone/>
              <a:defRPr sz="2300"/>
            </a:lvl8pPr>
            <a:lvl9pPr marL="4180637" indent="0">
              <a:buNone/>
              <a:defRPr sz="2300"/>
            </a:lvl9pPr>
          </a:lstStyle>
          <a:p>
            <a:endParaRPr lang="en-GB"/>
          </a:p>
        </p:txBody>
      </p:sp>
      <p:sp>
        <p:nvSpPr>
          <p:cNvPr id="4" name="Text Placeholder 3"/>
          <p:cNvSpPr>
            <a:spLocks noGrp="1"/>
          </p:cNvSpPr>
          <p:nvPr>
            <p:ph type="body" sz="half" idx="2"/>
          </p:nvPr>
        </p:nvSpPr>
        <p:spPr>
          <a:xfrm>
            <a:off x="1482060" y="8397649"/>
            <a:ext cx="4536758" cy="1259273"/>
          </a:xfrm>
        </p:spPr>
        <p:txBody>
          <a:bodyPr/>
          <a:lstStyle>
            <a:lvl1pPr marL="0" indent="0">
              <a:buNone/>
              <a:defRPr sz="1600"/>
            </a:lvl1pPr>
            <a:lvl2pPr marL="522580" indent="0">
              <a:buNone/>
              <a:defRPr sz="1400"/>
            </a:lvl2pPr>
            <a:lvl3pPr marL="1045159" indent="0">
              <a:buNone/>
              <a:defRPr sz="1100"/>
            </a:lvl3pPr>
            <a:lvl4pPr marL="1567739" indent="0">
              <a:buNone/>
              <a:defRPr sz="1000"/>
            </a:lvl4pPr>
            <a:lvl5pPr marL="2090318" indent="0">
              <a:buNone/>
              <a:defRPr sz="1000"/>
            </a:lvl5pPr>
            <a:lvl6pPr marL="2612898" indent="0">
              <a:buNone/>
              <a:defRPr sz="1000"/>
            </a:lvl6pPr>
            <a:lvl7pPr marL="3135478" indent="0">
              <a:buNone/>
              <a:defRPr sz="1000"/>
            </a:lvl7pPr>
            <a:lvl8pPr marL="3658057" indent="0">
              <a:buNone/>
              <a:defRPr sz="1000"/>
            </a:lvl8pPr>
            <a:lvl9pPr marL="4180637"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9E4764-0058-4C02-9046-1268E18764FE}"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D90BC-E1B9-44E3-B306-D895F73E3EA0}" type="slidenum">
              <a:rPr lang="en-GB" smtClean="0"/>
              <a:t>‹#›</a:t>
            </a:fld>
            <a:endParaRPr lang="en-GB"/>
          </a:p>
        </p:txBody>
      </p:sp>
    </p:spTree>
    <p:extLst>
      <p:ext uri="{BB962C8B-B14F-4D97-AF65-F5344CB8AC3E}">
        <p14:creationId xmlns:p14="http://schemas.microsoft.com/office/powerpoint/2010/main" val="1757635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8063" y="429694"/>
            <a:ext cx="6805137" cy="1788319"/>
          </a:xfrm>
          <a:prstGeom prst="rect">
            <a:avLst/>
          </a:prstGeom>
        </p:spPr>
        <p:txBody>
          <a:bodyPr vert="horz" lIns="104516" tIns="52258" rIns="104516" bIns="5225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78063" y="2503648"/>
            <a:ext cx="6805137" cy="7081246"/>
          </a:xfrm>
          <a:prstGeom prst="rect">
            <a:avLst/>
          </a:prstGeom>
        </p:spPr>
        <p:txBody>
          <a:bodyPr vert="horz" lIns="104516" tIns="52258" rIns="104516" bIns="5225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78063" y="9945041"/>
            <a:ext cx="1764295" cy="571268"/>
          </a:xfrm>
          <a:prstGeom prst="rect">
            <a:avLst/>
          </a:prstGeom>
        </p:spPr>
        <p:txBody>
          <a:bodyPr vert="horz" lIns="104516" tIns="52258" rIns="104516" bIns="52258" rtlCol="0" anchor="ctr"/>
          <a:lstStyle>
            <a:lvl1pPr algn="l">
              <a:defRPr sz="1400">
                <a:solidFill>
                  <a:schemeClr val="tx1">
                    <a:tint val="75000"/>
                  </a:schemeClr>
                </a:solidFill>
              </a:defRPr>
            </a:lvl1pPr>
          </a:lstStyle>
          <a:p>
            <a:fld id="{1F9E4764-0058-4C02-9046-1268E18764FE}" type="datetimeFigureOut">
              <a:rPr lang="en-GB" smtClean="0"/>
              <a:t>03/03/2026</a:t>
            </a:fld>
            <a:endParaRPr lang="en-GB"/>
          </a:p>
        </p:txBody>
      </p:sp>
      <p:sp>
        <p:nvSpPr>
          <p:cNvPr id="5" name="Footer Placeholder 4"/>
          <p:cNvSpPr>
            <a:spLocks noGrp="1"/>
          </p:cNvSpPr>
          <p:nvPr>
            <p:ph type="ftr" sz="quarter" idx="3"/>
          </p:nvPr>
        </p:nvSpPr>
        <p:spPr>
          <a:xfrm>
            <a:off x="2583432" y="9945041"/>
            <a:ext cx="2394400" cy="571268"/>
          </a:xfrm>
          <a:prstGeom prst="rect">
            <a:avLst/>
          </a:prstGeom>
        </p:spPr>
        <p:txBody>
          <a:bodyPr vert="horz" lIns="104516" tIns="52258" rIns="104516" bIns="52258" rtlCol="0" anchor="ctr"/>
          <a:lstStyle>
            <a:lvl1pPr algn="ctr">
              <a:defRPr sz="14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418905" y="9945041"/>
            <a:ext cx="1764295" cy="571268"/>
          </a:xfrm>
          <a:prstGeom prst="rect">
            <a:avLst/>
          </a:prstGeom>
        </p:spPr>
        <p:txBody>
          <a:bodyPr vert="horz" lIns="104516" tIns="52258" rIns="104516" bIns="52258" rtlCol="0" anchor="ctr"/>
          <a:lstStyle>
            <a:lvl1pPr algn="r">
              <a:defRPr sz="1400">
                <a:solidFill>
                  <a:schemeClr val="tx1">
                    <a:tint val="75000"/>
                  </a:schemeClr>
                </a:solidFill>
              </a:defRPr>
            </a:lvl1pPr>
          </a:lstStyle>
          <a:p>
            <a:fld id="{734D90BC-E1B9-44E3-B306-D895F73E3EA0}" type="slidenum">
              <a:rPr lang="en-GB" smtClean="0"/>
              <a:t>‹#›</a:t>
            </a:fld>
            <a:endParaRPr lang="en-GB"/>
          </a:p>
        </p:txBody>
      </p:sp>
    </p:spTree>
    <p:extLst>
      <p:ext uri="{BB962C8B-B14F-4D97-AF65-F5344CB8AC3E}">
        <p14:creationId xmlns:p14="http://schemas.microsoft.com/office/powerpoint/2010/main" val="1147596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5159" rtl="0" eaLnBrk="1" latinLnBrk="0" hangingPunct="1">
        <a:spcBef>
          <a:spcPct val="0"/>
        </a:spcBef>
        <a:buNone/>
        <a:defRPr sz="5000" kern="1200">
          <a:solidFill>
            <a:schemeClr val="tx1"/>
          </a:solidFill>
          <a:latin typeface="+mj-lt"/>
          <a:ea typeface="+mj-ea"/>
          <a:cs typeface="+mj-cs"/>
        </a:defRPr>
      </a:lvl1pPr>
    </p:titleStyle>
    <p:bodyStyle>
      <a:lvl1pPr marL="391935" indent="-391935" algn="l" defTabSz="1045159"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9192" indent="-326612" algn="l" defTabSz="1045159"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6449" indent="-261290" algn="l" defTabSz="1045159"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9029"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51608"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74188"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96767"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9347"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41927" indent="-261290" algn="l" defTabSz="104515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url?sa=i&amp;rct=j&amp;q=&amp;esrc=s&amp;source=images&amp;cd=&amp;cad=rja&amp;uact=8&amp;ved=0ahUKEwiQ-uGcrubWAhXIQBoKHWI0BiMQjRwIBw&amp;url=http://digitalpaxton.org/works/pics/autumn-leaves&amp;psig=AOvVaw1dmYuBI1jGF_WuvTrKB6Pk&amp;ust=1507735404147670"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uk/url?sa=i&amp;rct=j&amp;q=&amp;esrc=s&amp;source=images&amp;cd=&amp;cad=rja&amp;uact=8&amp;ved=0ahUKEwjv3-3n8I7PAhWIbxQKHZJzDkkQjRwIBw&amp;url=http://www.imperial.ac.uk/languages/degrees-with-language-for-science/&amp;bvm=bv.132653024,d.ZGg&amp;psig=AFQjCNF7UR-nsM4Wsdgr0AWh_dNrRJotjA&amp;ust=1473943276291010"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amp;esrc=s&amp;source=images&amp;cd=&amp;cad=rja&amp;uact=8&amp;ved=0ahUKEwj-kYiq7I7PAhVIPBoKHV39BTkQjRwIBw&amp;url=http://www.clipartpanda.com/categories/music-notes-clip-art-colorful&amp;bvm=bv.132653024,d.ZGg&amp;psig=AFQjCNGcXCbGnbCPEClZusUNi8XRlSryjA&amp;ust=1473942093050083"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uk/url?sa=i&amp;rct=j&amp;q=&amp;esrc=s&amp;source=images&amp;cd=&amp;cad=rja&amp;uact=8&amp;ved=0ahUKEwjMzcCYyqzPAhXK2RoKHWQaCHsQjRwIBw&amp;url=http://www.york-property-services.co.uk/computing/&amp;psig=AFQjCNG9fAyGYX3iOmDw-oiEXwSJDV1pdw&amp;ust=1474963701681374"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descr="Image result for autumn leave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715641" y="3636764"/>
            <a:ext cx="6203006" cy="4664661"/>
          </a:xfrm>
          <a:prstGeom prst="rect">
            <a:avLst/>
          </a:prstGeom>
          <a:noFill/>
          <a:extLst>
            <a:ext uri="{909E8E84-426E-40DD-AFC4-6F175D3DCCD1}">
              <a14:hiddenFill xmlns:a14="http://schemas.microsoft.com/office/drawing/2010/main">
                <a:solidFill>
                  <a:srgbClr val="FFFFFF"/>
                </a:solidFill>
              </a14:hiddenFill>
            </a:ext>
          </a:extLst>
        </p:spPr>
      </p:pic>
      <p:sp>
        <p:nvSpPr>
          <p:cNvPr id="26" name="Line 25"/>
          <p:cNvSpPr>
            <a:spLocks noChangeShapeType="1"/>
          </p:cNvSpPr>
          <p:nvPr/>
        </p:nvSpPr>
        <p:spPr bwMode="auto">
          <a:xfrm flipH="1">
            <a:off x="7207250" y="468313"/>
            <a:ext cx="0" cy="9793287"/>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7" name="Line 15"/>
          <p:cNvSpPr>
            <a:spLocks noChangeShapeType="1"/>
          </p:cNvSpPr>
          <p:nvPr/>
        </p:nvSpPr>
        <p:spPr bwMode="auto">
          <a:xfrm flipV="1">
            <a:off x="252413" y="252388"/>
            <a:ext cx="6954837" cy="0"/>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8" name="Line 16"/>
          <p:cNvSpPr>
            <a:spLocks noChangeShapeType="1"/>
          </p:cNvSpPr>
          <p:nvPr/>
        </p:nvSpPr>
        <p:spPr bwMode="auto">
          <a:xfrm>
            <a:off x="539750" y="396851"/>
            <a:ext cx="6481763"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9" name="Line 26"/>
          <p:cNvSpPr>
            <a:spLocks noChangeShapeType="1"/>
          </p:cNvSpPr>
          <p:nvPr/>
        </p:nvSpPr>
        <p:spPr bwMode="auto">
          <a:xfrm>
            <a:off x="7054850" y="612775"/>
            <a:ext cx="0" cy="9577388"/>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 name="Line 25"/>
          <p:cNvSpPr>
            <a:spLocks noChangeShapeType="1"/>
          </p:cNvSpPr>
          <p:nvPr/>
        </p:nvSpPr>
        <p:spPr bwMode="auto">
          <a:xfrm>
            <a:off x="258763" y="468313"/>
            <a:ext cx="0" cy="9793287"/>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1" name="Line 15"/>
          <p:cNvSpPr>
            <a:spLocks noChangeShapeType="1"/>
          </p:cNvSpPr>
          <p:nvPr/>
        </p:nvSpPr>
        <p:spPr bwMode="auto">
          <a:xfrm flipV="1">
            <a:off x="252413" y="10404475"/>
            <a:ext cx="6954837" cy="0"/>
          </a:xfrm>
          <a:prstGeom prst="line">
            <a:avLst/>
          </a:prstGeom>
          <a:noFill/>
          <a:ln w="34925">
            <a:solidFill>
              <a:srgbClr val="00008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2" name="Line 26"/>
          <p:cNvSpPr>
            <a:spLocks noChangeShapeType="1"/>
          </p:cNvSpPr>
          <p:nvPr/>
        </p:nvSpPr>
        <p:spPr bwMode="auto">
          <a:xfrm>
            <a:off x="396875" y="539750"/>
            <a:ext cx="0" cy="9650413"/>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3" name="Line 16"/>
          <p:cNvSpPr>
            <a:spLocks noChangeShapeType="1"/>
          </p:cNvSpPr>
          <p:nvPr/>
        </p:nvSpPr>
        <p:spPr bwMode="auto">
          <a:xfrm>
            <a:off x="565150" y="10261600"/>
            <a:ext cx="63119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4" name="TextBox 33"/>
          <p:cNvSpPr txBox="1"/>
          <p:nvPr/>
        </p:nvSpPr>
        <p:spPr>
          <a:xfrm>
            <a:off x="726776" y="1908572"/>
            <a:ext cx="6048375" cy="1354217"/>
          </a:xfrm>
          <a:prstGeom prst="rect">
            <a:avLst/>
          </a:prstGeom>
          <a:noFill/>
        </p:spPr>
        <p:txBody>
          <a:bodyPr>
            <a:spAutoFit/>
          </a:bodyPr>
          <a:lstStyle/>
          <a:p>
            <a:pPr algn="ctr">
              <a:defRPr/>
            </a:pPr>
            <a:r>
              <a:rPr lang="en-GB" sz="1600" b="1" dirty="0">
                <a:solidFill>
                  <a:srgbClr val="0000FF"/>
                </a:solidFill>
                <a:effectLst>
                  <a:outerShdw blurRad="38100" dist="38100" dir="2700000" algn="tl">
                    <a:srgbClr val="000000">
                      <a:alpha val="43137"/>
                    </a:srgbClr>
                  </a:outerShdw>
                </a:effectLst>
                <a:latin typeface="Gabriola" panose="04040605051002020D02" pitchFamily="82" charset="0"/>
              </a:rPr>
              <a:t> </a:t>
            </a:r>
            <a:endParaRPr lang="en-GB" sz="1600" b="1" dirty="0">
              <a:solidFill>
                <a:schemeClr val="tx2">
                  <a:lumMod val="75000"/>
                </a:schemeClr>
              </a:solidFill>
              <a:effectLst>
                <a:outerShdw blurRad="38100" dist="38100" dir="2700000" algn="tl">
                  <a:srgbClr val="000000">
                    <a:alpha val="43137"/>
                  </a:srgbClr>
                </a:outerShdw>
              </a:effectLst>
              <a:latin typeface="Gabriola" panose="04040605051002020D02" pitchFamily="82" charset="0"/>
            </a:endParaRPr>
          </a:p>
          <a:p>
            <a:pPr algn="ctr">
              <a:defRPr/>
            </a:pPr>
            <a:r>
              <a:rPr lang="en-GB" sz="6600" b="1" dirty="0">
                <a:solidFill>
                  <a:srgbClr val="002060"/>
                </a:solidFill>
                <a:effectLst>
                  <a:outerShdw blurRad="38100" dist="38100" dir="2700000" algn="tl">
                    <a:srgbClr val="000000">
                      <a:alpha val="43137"/>
                    </a:srgbClr>
                  </a:outerShdw>
                </a:effectLst>
                <a:latin typeface="Gabriola" panose="04040605051002020D02" pitchFamily="82" charset="0"/>
              </a:rPr>
              <a:t>Curriculum  Overview</a:t>
            </a:r>
          </a:p>
        </p:txBody>
      </p:sp>
      <p:sp>
        <p:nvSpPr>
          <p:cNvPr id="35" name="Rectangle 34"/>
          <p:cNvSpPr/>
          <p:nvPr/>
        </p:nvSpPr>
        <p:spPr>
          <a:xfrm>
            <a:off x="2988195" y="5797004"/>
            <a:ext cx="3778250" cy="2123658"/>
          </a:xfrm>
          <a:prstGeom prst="rect">
            <a:avLst/>
          </a:prstGeom>
        </p:spPr>
        <p:txBody>
          <a:bodyPr>
            <a:spAutoFit/>
          </a:bodyPr>
          <a:lstStyle/>
          <a:p>
            <a:pPr algn="ctr">
              <a:defRPr/>
            </a:pPr>
            <a:r>
              <a:rPr lang="en-GB" sz="6600" b="1" dirty="0">
                <a:solidFill>
                  <a:schemeClr val="accent6">
                    <a:lumMod val="50000"/>
                  </a:schemeClr>
                </a:solidFill>
                <a:effectLst>
                  <a:outerShdw blurRad="38100" dist="38100" dir="2700000" algn="tl">
                    <a:srgbClr val="000000">
                      <a:alpha val="43137"/>
                    </a:srgbClr>
                  </a:outerShdw>
                </a:effectLst>
                <a:latin typeface="Gabriola" panose="04040605051002020D02" pitchFamily="82" charset="0"/>
              </a:rPr>
              <a:t>Autumn </a:t>
            </a:r>
          </a:p>
          <a:p>
            <a:pPr algn="ctr">
              <a:defRPr/>
            </a:pPr>
            <a:r>
              <a:rPr lang="en-GB" sz="6600" b="1" dirty="0">
                <a:solidFill>
                  <a:schemeClr val="accent6">
                    <a:lumMod val="50000"/>
                  </a:schemeClr>
                </a:solidFill>
                <a:effectLst>
                  <a:outerShdw blurRad="38100" dist="38100" dir="2700000" algn="tl">
                    <a:srgbClr val="000000">
                      <a:alpha val="43137"/>
                    </a:srgbClr>
                  </a:outerShdw>
                </a:effectLst>
                <a:latin typeface="Gabriola" panose="04040605051002020D02" pitchFamily="82" charset="0"/>
              </a:rPr>
              <a:t>      Term</a:t>
            </a:r>
          </a:p>
        </p:txBody>
      </p:sp>
      <p:pic>
        <p:nvPicPr>
          <p:cNvPr id="36"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4422" y="612775"/>
            <a:ext cx="1710818" cy="1623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7" name="Rectangle 36"/>
          <p:cNvSpPr/>
          <p:nvPr/>
        </p:nvSpPr>
        <p:spPr>
          <a:xfrm>
            <a:off x="2709655" y="8761526"/>
            <a:ext cx="2082621" cy="1323439"/>
          </a:xfrm>
          <a:prstGeom prst="rect">
            <a:avLst/>
          </a:prstGeom>
        </p:spPr>
        <p:txBody>
          <a:bodyPr wrap="none">
            <a:spAutoFit/>
          </a:bodyPr>
          <a:lstStyle/>
          <a:p>
            <a:pPr algn="ctr">
              <a:defRPr/>
            </a:pPr>
            <a:r>
              <a:rPr lang="en-GB" sz="8000" b="1" dirty="0">
                <a:solidFill>
                  <a:schemeClr val="tx2">
                    <a:lumMod val="75000"/>
                  </a:schemeClr>
                </a:solidFill>
                <a:effectLst>
                  <a:outerShdw blurRad="38100" dist="38100" dir="2700000" algn="tl">
                    <a:srgbClr val="000000">
                      <a:alpha val="43137"/>
                    </a:srgbClr>
                  </a:outerShdw>
                </a:effectLst>
                <a:latin typeface="Gabriola" panose="04040605051002020D02" pitchFamily="82" charset="0"/>
              </a:rPr>
              <a:t>Year 5</a:t>
            </a:r>
            <a:endParaRPr lang="en-GB" sz="5400" b="1" dirty="0">
              <a:solidFill>
                <a:srgbClr val="0000FF"/>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1249223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F6507D-507A-349E-2293-AD929DFB1E07}"/>
              </a:ext>
            </a:extLst>
          </p:cNvPr>
          <p:cNvSpPr txBox="1"/>
          <p:nvPr/>
        </p:nvSpPr>
        <p:spPr>
          <a:xfrm>
            <a:off x="343816" y="3420740"/>
            <a:ext cx="6840000" cy="5324535"/>
          </a:xfrm>
          <a:prstGeom prst="rect">
            <a:avLst/>
          </a:prstGeom>
          <a:noFill/>
          <a:ln>
            <a:solidFill>
              <a:srgbClr val="C00000"/>
            </a:solidFill>
          </a:ln>
        </p:spPr>
        <p:txBody>
          <a:bodyPr wrap="square" rtlCol="0">
            <a:spAutoFit/>
          </a:bodyPr>
          <a:lstStyle/>
          <a:p>
            <a:r>
              <a:rPr lang="en-GB" sz="4000" b="1" dirty="0">
                <a:latin typeface="Sassoon Penpals Joined" pitchFamily="50" charset="0"/>
              </a:rPr>
              <a:t>RE</a:t>
            </a:r>
          </a:p>
          <a:p>
            <a:endParaRPr lang="en-GB" sz="2000" b="1" dirty="0">
              <a:latin typeface="Sassoon Penpals Joined" pitchFamily="50" charset="0"/>
            </a:endParaRPr>
          </a:p>
          <a:p>
            <a:pPr algn="just"/>
            <a:r>
              <a:rPr lang="en-GB" sz="2000" b="1" dirty="0">
                <a:latin typeface="Sassoon Penpals Joined" pitchFamily="50" charset="0"/>
              </a:rPr>
              <a:t>Creation</a:t>
            </a:r>
          </a:p>
          <a:p>
            <a:pPr algn="just"/>
            <a:r>
              <a:rPr lang="en-GB" sz="2000" dirty="0">
                <a:latin typeface="Sassoon Penpals Joined" pitchFamily="50" charset="0"/>
              </a:rPr>
              <a:t>They will know that there are two stories of Creation in the Book of Genesis. Understand what being made in the image and likeness of God means and the responsibility to use our God given talents.</a:t>
            </a:r>
          </a:p>
          <a:p>
            <a:pPr algn="just"/>
            <a:endParaRPr lang="en-GB" sz="2000" dirty="0">
              <a:latin typeface="Sassoon Penpals Joined" pitchFamily="50" charset="0"/>
            </a:endParaRPr>
          </a:p>
          <a:p>
            <a:pPr algn="just"/>
            <a:r>
              <a:rPr lang="en-GB" sz="2000" b="1" dirty="0">
                <a:latin typeface="Sassoon Penpals Joined" pitchFamily="50" charset="0"/>
              </a:rPr>
              <a:t>Miracles And Sacraments Of The Sick</a:t>
            </a:r>
          </a:p>
          <a:p>
            <a:pPr algn="just"/>
            <a:r>
              <a:rPr lang="en-GB" sz="2000" dirty="0">
                <a:latin typeface="Sassoon Penpals Joined" pitchFamily="50" charset="0"/>
              </a:rPr>
              <a:t>The children will know a number of miracles of Jesus and identify how his actions brought change to people’s lives. Know about some places of pilgrimage and prayer for the sick. Understand that the Sacrament of the Sick is an important celebration for those who are ill.</a:t>
            </a:r>
          </a:p>
          <a:p>
            <a:pPr algn="just"/>
            <a:endParaRPr lang="en-GB" sz="2000" dirty="0">
              <a:latin typeface="Sassoon Penpals Joined" pitchFamily="50" charset="0"/>
            </a:endParaRPr>
          </a:p>
          <a:p>
            <a:pPr algn="just"/>
            <a:r>
              <a:rPr lang="en-GB" sz="2000" b="1" dirty="0">
                <a:latin typeface="Sassoon Penpals Joined" pitchFamily="50" charset="0"/>
              </a:rPr>
              <a:t>Advent</a:t>
            </a:r>
          </a:p>
          <a:p>
            <a:pPr algn="just"/>
            <a:r>
              <a:rPr lang="en-GB" sz="2000" dirty="0">
                <a:latin typeface="Sassoon Penpals Joined" pitchFamily="50" charset="0"/>
              </a:rPr>
              <a:t>The children will know and understand that Christians prepare to remember the first Coming of Christ and prepare for his Second Coming during Advent.</a:t>
            </a:r>
          </a:p>
        </p:txBody>
      </p:sp>
      <p:sp>
        <p:nvSpPr>
          <p:cNvPr id="4" name="Rectangle 3">
            <a:extLst>
              <a:ext uri="{FF2B5EF4-FFF2-40B4-BE49-F238E27FC236}">
                <a16:creationId xmlns:a16="http://schemas.microsoft.com/office/drawing/2014/main" id="{514EAF27-ED0C-BDE2-16CB-4CBE8D8E9995}"/>
              </a:ext>
            </a:extLst>
          </p:cNvPr>
          <p:cNvSpPr/>
          <p:nvPr/>
        </p:nvSpPr>
        <p:spPr>
          <a:xfrm>
            <a:off x="360632" y="252388"/>
            <a:ext cx="6839999" cy="523220"/>
          </a:xfrm>
          <a:prstGeom prst="rect">
            <a:avLst/>
          </a:prstGeom>
          <a:ln>
            <a:solidFill>
              <a:schemeClr val="accent5">
                <a:lumMod val="75000"/>
              </a:schemeClr>
            </a:solidFill>
          </a:ln>
        </p:spPr>
        <p:txBody>
          <a:bodyPr wrap="square">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pPr algn="just"/>
            <a:r>
              <a:rPr lang="en-GB" sz="2800" b="1" dirty="0">
                <a:latin typeface="Sassoon Penpals Joined" pitchFamily="50" charset="0"/>
              </a:rPr>
              <a:t>RHE</a:t>
            </a:r>
          </a:p>
        </p:txBody>
      </p:sp>
    </p:spTree>
    <p:extLst>
      <p:ext uri="{BB962C8B-B14F-4D97-AF65-F5344CB8AC3E}">
        <p14:creationId xmlns:p14="http://schemas.microsoft.com/office/powerpoint/2010/main" val="684587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632" y="252388"/>
            <a:ext cx="6839999" cy="3600986"/>
          </a:xfrm>
          <a:prstGeom prst="rect">
            <a:avLst/>
          </a:prstGeom>
          <a:ln>
            <a:solidFill>
              <a:schemeClr val="accent5">
                <a:lumMod val="75000"/>
              </a:schemeClr>
            </a:solidFill>
          </a:ln>
        </p:spPr>
        <p:txBody>
          <a:bodyPr wrap="square">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pPr algn="just"/>
            <a:r>
              <a:rPr lang="en-GB" sz="2800" b="1" dirty="0">
                <a:latin typeface="Sassoon Penpals Joined" pitchFamily="50" charset="0"/>
              </a:rPr>
              <a:t>Whole Class Reading</a:t>
            </a:r>
            <a:endParaRPr lang="en-GB" sz="2000" dirty="0">
              <a:latin typeface="Sassoon Penpals Joined" pitchFamily="50" charset="0"/>
            </a:endParaRPr>
          </a:p>
          <a:p>
            <a:pPr algn="just"/>
            <a:r>
              <a:rPr lang="en-GB" sz="2000" b="1" dirty="0">
                <a:latin typeface="Sassoon Penpals Joined" pitchFamily="50" charset="0"/>
              </a:rPr>
              <a:t>Kensuke’s Kingdom</a:t>
            </a:r>
          </a:p>
          <a:p>
            <a:pPr algn="just"/>
            <a:r>
              <a:rPr lang="en-GB" sz="2000" dirty="0">
                <a:latin typeface="Sassoon Penpals Joined" pitchFamily="50" charset="0"/>
              </a:rPr>
              <a:t>Kensuke’s Kingdom follows Michael, a young boy who is swept overboard during a family sailing trip and finds himself stranded on a remote island with his dog, Stella. There he meets Kensuke, an elderly Japanese man who has lived there since World War Two. Though they’re wary of each other at first, Michael and Kensuke must learn to work together to protect their island home.</a:t>
            </a:r>
          </a:p>
          <a:p>
            <a:pPr algn="just"/>
            <a:endParaRPr lang="en-GB" sz="2000" dirty="0">
              <a:latin typeface="Sassoon Penpals Joined" pitchFamily="50" charset="0"/>
            </a:endParaRPr>
          </a:p>
          <a:p>
            <a:pPr algn="just"/>
            <a:r>
              <a:rPr lang="en-GB" sz="2000" dirty="0">
                <a:latin typeface="Sassoon Penpals Joined" pitchFamily="50" charset="0"/>
              </a:rPr>
              <a:t>Linked Texts – children will focus upon a key theme in their weekly linked text to enable them to be able to engage with a variety of narrative, informational texts and poetry.</a:t>
            </a:r>
          </a:p>
        </p:txBody>
      </p:sp>
      <p:sp>
        <p:nvSpPr>
          <p:cNvPr id="4" name="TextBox 3"/>
          <p:cNvSpPr txBox="1"/>
          <p:nvPr/>
        </p:nvSpPr>
        <p:spPr>
          <a:xfrm>
            <a:off x="338864" y="6034508"/>
            <a:ext cx="6840000" cy="4154984"/>
          </a:xfrm>
          <a:prstGeom prst="rect">
            <a:avLst/>
          </a:prstGeom>
          <a:noFill/>
          <a:ln>
            <a:solidFill>
              <a:schemeClr val="bg2">
                <a:lumMod val="50000"/>
              </a:schemeClr>
            </a:solidFill>
          </a:ln>
        </p:spPr>
        <p:txBody>
          <a:bodyPr wrap="square" rtlCol="0">
            <a:spAutoFit/>
          </a:bodyPr>
          <a:lstStyle/>
          <a:p>
            <a:r>
              <a:rPr lang="en-GB" sz="2800" b="1" dirty="0">
                <a:latin typeface="Sassoon Penpals Joined" pitchFamily="50" charset="0"/>
              </a:rPr>
              <a:t>English</a:t>
            </a:r>
          </a:p>
          <a:p>
            <a:endParaRPr lang="en-GB" sz="800" b="1" dirty="0">
              <a:latin typeface="Sassoon Penpals Joined" pitchFamily="50" charset="0"/>
            </a:endParaRPr>
          </a:p>
          <a:p>
            <a:endParaRPr lang="en-GB" sz="800" b="1" dirty="0">
              <a:latin typeface="Sassoon Penpals Joined" pitchFamily="50" charset="0"/>
            </a:endParaRPr>
          </a:p>
          <a:p>
            <a:r>
              <a:rPr lang="en-GB" sz="2000" b="1" dirty="0">
                <a:latin typeface="Sassoon Penpals Joined" pitchFamily="50" charset="0"/>
              </a:rPr>
              <a:t>Finding the Boy King</a:t>
            </a:r>
            <a:br>
              <a:rPr lang="en-GB" sz="2000" b="1" dirty="0">
                <a:latin typeface="Sassoon Penpals Joined" pitchFamily="50" charset="0"/>
              </a:rPr>
            </a:br>
            <a:r>
              <a:rPr lang="en-GB" sz="2000" dirty="0">
                <a:latin typeface="Sassoon Penpals Joined" pitchFamily="50" charset="0"/>
              </a:rPr>
              <a:t>This multi genre unit is linked to the study of Ancient Egypt and engages pupils in reading and writing a wide range of on-line and book based texts exploring the discovery of Tutankhamen’s tomb. </a:t>
            </a:r>
          </a:p>
          <a:p>
            <a:endParaRPr lang="en-GB" sz="2000" dirty="0">
              <a:latin typeface="Sassoon Penpals Joined" pitchFamily="50" charset="0"/>
            </a:endParaRPr>
          </a:p>
          <a:p>
            <a:r>
              <a:rPr lang="en-GB" sz="2000" b="1" dirty="0">
                <a:latin typeface="Sassoon Penpals Joined" pitchFamily="50" charset="0"/>
              </a:rPr>
              <a:t>Traditional Stories From Other Cultures</a:t>
            </a:r>
            <a:endParaRPr lang="en-GB" sz="2000" dirty="0">
              <a:latin typeface="Sassoon Penpals Joined" pitchFamily="50" charset="0"/>
            </a:endParaRPr>
          </a:p>
          <a:p>
            <a:pPr algn="just"/>
            <a:r>
              <a:rPr lang="en-GB" sz="2000" dirty="0">
                <a:latin typeface="Sassoon Penpals Joined" pitchFamily="50" charset="0"/>
              </a:rPr>
              <a:t>In this unit pupils explore several traditional stories from different cultures, written in a contemporary style. They become more familiar with the different structures of stories and the range of literary devices authors use to involve and engage the reader. Pupils will apply what they learn to further develop their language and writing skills.</a:t>
            </a:r>
          </a:p>
        </p:txBody>
      </p:sp>
    </p:spTree>
    <p:extLst>
      <p:ext uri="{BB962C8B-B14F-4D97-AF65-F5344CB8AC3E}">
        <p14:creationId xmlns:p14="http://schemas.microsoft.com/office/powerpoint/2010/main" val="46003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4247" y="108372"/>
            <a:ext cx="6984775" cy="10172015"/>
          </a:xfrm>
          <a:prstGeom prst="rect">
            <a:avLst/>
          </a:prstGeom>
          <a:noFill/>
          <a:ln>
            <a:noFill/>
          </a:ln>
        </p:spPr>
        <p:txBody>
          <a:bodyPr wrap="square" rtlCol="0">
            <a:spAutoFit/>
          </a:bodyPr>
          <a:lstStyle/>
          <a:p>
            <a:endParaRPr lang="en-GB" sz="1500" b="1" dirty="0">
              <a:latin typeface="Sassoon Penpals Joined" pitchFamily="50" charset="0"/>
            </a:endParaRPr>
          </a:p>
          <a:p>
            <a:r>
              <a:rPr lang="en-GB" sz="2000" b="1" dirty="0">
                <a:latin typeface="Sassoon Penpals Joined" panose="02000400000000000000" pitchFamily="50" charset="0"/>
              </a:rPr>
              <a:t>Maths</a:t>
            </a:r>
          </a:p>
          <a:p>
            <a:endParaRPr lang="en-GB" sz="2000" dirty="0">
              <a:latin typeface="Sassoon Penpals Joined" panose="02000400000000000000" pitchFamily="50" charset="0"/>
            </a:endParaRPr>
          </a:p>
          <a:p>
            <a:r>
              <a:rPr lang="en-GB" sz="2000" b="1" dirty="0">
                <a:latin typeface="Sassoon Penpals Joined" panose="02000400000000000000" pitchFamily="50" charset="0"/>
              </a:rPr>
              <a:t>Number : number and place value 	</a:t>
            </a:r>
          </a:p>
          <a:p>
            <a:pPr marL="285750" indent="-285750">
              <a:buFont typeface="Arial" panose="020B0604020202020204" pitchFamily="34" charset="0"/>
              <a:buChar char="•"/>
            </a:pPr>
            <a:r>
              <a:rPr lang="en-GB" sz="2000" dirty="0">
                <a:latin typeface="Sassoon Penpals Joined" pitchFamily="50" charset="0"/>
              </a:rPr>
              <a:t>read, write, order and compare numbers to at least 1 000 000 and determine the value of each digit 		</a:t>
            </a:r>
          </a:p>
          <a:p>
            <a:pPr marL="285750" indent="-285750">
              <a:buFont typeface="Arial" panose="020B0604020202020204" pitchFamily="34" charset="0"/>
              <a:buChar char="•"/>
            </a:pPr>
            <a:r>
              <a:rPr lang="en-GB" sz="2000" dirty="0">
                <a:latin typeface="Sassoon Penpals Joined" pitchFamily="50" charset="0"/>
              </a:rPr>
              <a:t>count forwards or backwards in steps of powers of 10 for any given number up to    1 000 000 		</a:t>
            </a:r>
          </a:p>
          <a:p>
            <a:pPr marL="285750" indent="-285750">
              <a:buFont typeface="Arial" panose="020B0604020202020204" pitchFamily="34" charset="0"/>
              <a:buChar char="•"/>
            </a:pPr>
            <a:r>
              <a:rPr lang="en-GB" sz="2000" dirty="0">
                <a:latin typeface="Sassoon Penpals Joined" pitchFamily="50" charset="0"/>
              </a:rPr>
              <a:t>interpret negative numbers in context, count forwards and backwards with positive and negative whole numbers, including through zero 	 </a:t>
            </a:r>
          </a:p>
          <a:p>
            <a:pPr marL="285750" indent="-285750">
              <a:buFont typeface="Arial" panose="020B0604020202020204" pitchFamily="34" charset="0"/>
              <a:buChar char="•"/>
            </a:pPr>
            <a:r>
              <a:rPr lang="en-GB" sz="2000" dirty="0">
                <a:latin typeface="Sassoon Penpals Joined" pitchFamily="50" charset="0"/>
              </a:rPr>
              <a:t>round any number up to 1 000 000 to the nearest 10, 100, 1000, 10 000 and       100 000 </a:t>
            </a:r>
            <a:r>
              <a:rPr lang="en-GB" sz="2000" dirty="0"/>
              <a:t>	</a:t>
            </a:r>
          </a:p>
          <a:p>
            <a:endParaRPr lang="en-GB" sz="2000" dirty="0"/>
          </a:p>
          <a:p>
            <a:r>
              <a:rPr lang="en-GB" sz="2000" dirty="0"/>
              <a:t> </a:t>
            </a:r>
            <a:r>
              <a:rPr lang="en-GB" sz="2000" b="1" dirty="0">
                <a:latin typeface="Sassoon Penpals Joined" panose="02000400000000000000" pitchFamily="50" charset="0"/>
              </a:rPr>
              <a:t>Number: addition and subtraction </a:t>
            </a:r>
            <a:r>
              <a:rPr lang="en-GB" sz="2000" dirty="0"/>
              <a:t>	</a:t>
            </a:r>
          </a:p>
          <a:p>
            <a:pPr marL="285750" indent="-285750">
              <a:buFont typeface="Arial" panose="020B0604020202020204" pitchFamily="34" charset="0"/>
              <a:buChar char="•"/>
            </a:pPr>
            <a:r>
              <a:rPr lang="en-GB" sz="2000" dirty="0">
                <a:latin typeface="Sassoon Penpals Joined" pitchFamily="50" charset="0"/>
              </a:rPr>
              <a:t>add and subtract whole numbers with more than 4 digits, including using formal written methods (columnar addition and subtraction) 	</a:t>
            </a:r>
          </a:p>
          <a:p>
            <a:pPr marL="285750" indent="-285750">
              <a:buFont typeface="Arial" panose="020B0604020202020204" pitchFamily="34" charset="0"/>
              <a:buChar char="•"/>
            </a:pPr>
            <a:r>
              <a:rPr lang="en-GB" sz="2000" dirty="0">
                <a:latin typeface="Sassoon Penpals Joined" pitchFamily="50" charset="0"/>
              </a:rPr>
              <a:t>add and subtract numbers mentally with increasingly large number	</a:t>
            </a:r>
          </a:p>
          <a:p>
            <a:pPr marL="285750" indent="-285750">
              <a:buFont typeface="Arial" panose="020B0604020202020204" pitchFamily="34" charset="0"/>
              <a:buChar char="•"/>
            </a:pPr>
            <a:r>
              <a:rPr lang="en-GB" sz="2000" dirty="0">
                <a:latin typeface="Sassoon Penpals Joined" pitchFamily="50" charset="0"/>
              </a:rPr>
              <a:t>use rounding to check answers to calculations and determine, in the context of a problem, levels of accuracy 		</a:t>
            </a:r>
          </a:p>
          <a:p>
            <a:pPr marL="285750" indent="-285750">
              <a:buFont typeface="Arial" panose="020B0604020202020204" pitchFamily="34" charset="0"/>
              <a:buChar char="•"/>
            </a:pPr>
            <a:r>
              <a:rPr lang="en-GB" sz="2000" dirty="0">
                <a:latin typeface="Sassoon Penpals Joined" pitchFamily="50" charset="0"/>
              </a:rPr>
              <a:t>solve addition and subtraction multi-step problems in contexts, deciding which operations and methods to use and why. </a:t>
            </a:r>
          </a:p>
          <a:p>
            <a:pPr marL="285750" indent="-285750">
              <a:buFont typeface="Arial" panose="020B0604020202020204" pitchFamily="34" charset="0"/>
              <a:buChar char="•"/>
            </a:pPr>
            <a:endParaRPr lang="en-GB" sz="2000" dirty="0"/>
          </a:p>
          <a:p>
            <a:r>
              <a:rPr lang="en-GB" sz="2000" b="1" dirty="0">
                <a:latin typeface="Sassoon Penpals Joined" pitchFamily="50" charset="0"/>
              </a:rPr>
              <a:t>Statistics	</a:t>
            </a:r>
          </a:p>
          <a:p>
            <a:pPr marL="285750" indent="-285750">
              <a:buFont typeface="Arial" panose="020B0604020202020204" pitchFamily="34" charset="0"/>
              <a:buChar char="•"/>
            </a:pPr>
            <a:r>
              <a:rPr lang="en-GB" sz="2000" dirty="0">
                <a:latin typeface="Sassoon Penpals Joined" pitchFamily="50" charset="0"/>
              </a:rPr>
              <a:t>complete, read and interpret information in tables, including timetables</a:t>
            </a:r>
          </a:p>
          <a:p>
            <a:pPr marL="285750" indent="-285750">
              <a:buFont typeface="Arial" panose="020B0604020202020204" pitchFamily="34" charset="0"/>
              <a:buChar char="•"/>
            </a:pPr>
            <a:endParaRPr lang="en-GB" sz="2000" dirty="0">
              <a:latin typeface="Sassoon Penpals Joined" pitchFamily="50" charset="0"/>
            </a:endParaRPr>
          </a:p>
          <a:p>
            <a:r>
              <a:rPr lang="en-GB" sz="2000" b="1" dirty="0">
                <a:latin typeface="Sassoon Penpals Joined" pitchFamily="50" charset="0"/>
              </a:rPr>
              <a:t>Measurement</a:t>
            </a:r>
            <a:r>
              <a:rPr lang="en-GB" sz="2000" dirty="0">
                <a:latin typeface="Sassoon Penpals Joined" pitchFamily="50" charset="0"/>
              </a:rPr>
              <a:t> 	</a:t>
            </a:r>
          </a:p>
          <a:p>
            <a:pPr marL="285750" indent="-285750">
              <a:buFont typeface="Arial" panose="020B0604020202020204" pitchFamily="34" charset="0"/>
              <a:buChar char="•"/>
            </a:pPr>
            <a:r>
              <a:rPr lang="en-GB" sz="2000" dirty="0">
                <a:latin typeface="Sassoon Penpals Joined" pitchFamily="50" charset="0"/>
              </a:rPr>
              <a:t>understand and use approximate equivalences between metric units and common imperial units such as inches, pounds and pints 	</a:t>
            </a:r>
          </a:p>
          <a:p>
            <a:pPr marL="285750" indent="-285750">
              <a:buFont typeface="Arial" panose="020B0604020202020204" pitchFamily="34" charset="0"/>
              <a:buChar char="•"/>
            </a:pPr>
            <a:r>
              <a:rPr lang="en-GB" sz="2000" dirty="0">
                <a:latin typeface="Sassoon Penpals Joined" pitchFamily="50" charset="0"/>
              </a:rPr>
              <a:t>measure and calculate the perimeter of composite rectilinear shapes in centimetres and metres	</a:t>
            </a:r>
          </a:p>
          <a:p>
            <a:pPr marL="285750" indent="-285750">
              <a:buFont typeface="Arial" panose="020B0604020202020204" pitchFamily="34" charset="0"/>
              <a:buChar char="•"/>
            </a:pPr>
            <a:r>
              <a:rPr lang="en-GB" sz="2000" dirty="0">
                <a:latin typeface="Sassoon Penpals Joined" pitchFamily="50" charset="0"/>
              </a:rPr>
              <a:t>calculate and compare the area of rectangles (including squares), and including using standard units, square centimetres (cm2) and square metres (m2) and estimate the area of irregular shapes</a:t>
            </a:r>
            <a:endParaRPr lang="en-GB" sz="2000" dirty="0"/>
          </a:p>
        </p:txBody>
      </p:sp>
      <p:sp>
        <p:nvSpPr>
          <p:cNvPr id="9" name="Rectangle 8"/>
          <p:cNvSpPr/>
          <p:nvPr/>
        </p:nvSpPr>
        <p:spPr>
          <a:xfrm>
            <a:off x="324246" y="252388"/>
            <a:ext cx="6984775" cy="10027999"/>
          </a:xfrm>
          <a:prstGeom prst="rect">
            <a:avLst/>
          </a:prstGeom>
          <a:noFill/>
          <a:ln w="158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807" y="368194"/>
            <a:ext cx="1636766" cy="916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4421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scienc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6655" y="468412"/>
            <a:ext cx="3315972" cy="93515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00404" y="324396"/>
            <a:ext cx="6840000" cy="5724644"/>
          </a:xfrm>
          <a:prstGeom prst="rect">
            <a:avLst/>
          </a:prstGeom>
          <a:noFill/>
          <a:ln>
            <a:solidFill>
              <a:schemeClr val="accent6">
                <a:lumMod val="75000"/>
              </a:schemeClr>
            </a:solidFill>
          </a:ln>
        </p:spPr>
        <p:txBody>
          <a:bodyPr wrap="square" rtlCol="0">
            <a:spAutoFit/>
          </a:bodyPr>
          <a:lstStyle/>
          <a:p>
            <a:r>
              <a:rPr lang="en-GB" sz="3600" b="1" dirty="0">
                <a:latin typeface="Sassoon Penpals Joined" pitchFamily="50" charset="0"/>
              </a:rPr>
              <a:t>Science</a:t>
            </a:r>
          </a:p>
          <a:p>
            <a:endParaRPr lang="en-GB" sz="1000" b="1" dirty="0">
              <a:latin typeface="Sassoon Penpals Joined" pitchFamily="50" charset="0"/>
            </a:endParaRPr>
          </a:p>
          <a:p>
            <a:pPr algn="just"/>
            <a:r>
              <a:rPr lang="en-GB" sz="2000" b="1" dirty="0">
                <a:latin typeface="Sassoon Penpals Joined" pitchFamily="50" charset="0"/>
              </a:rPr>
              <a:t>Earth and Space</a:t>
            </a:r>
            <a:endParaRPr lang="en-GB" sz="2000" dirty="0">
              <a:latin typeface="Sassoon Penpals Joined" pitchFamily="50" charset="0"/>
            </a:endParaRPr>
          </a:p>
          <a:p>
            <a:pPr algn="just"/>
            <a:r>
              <a:rPr lang="en-GB" sz="2000" dirty="0">
                <a:latin typeface="Sassoon Penpals Joined" pitchFamily="50" charset="0"/>
              </a:rPr>
              <a:t>Children will be able to describe the movement of the Earth, and other planets, relative to the Sun in the solar system and describe the Sun, Earth and Moon as approximately spherical bodies. They will know that the Solar system contains the Sun, Moon, Earth and other planets and the pattern they are ordered in. They will be able to use the idea of the Earth’s rotation to explain day and night and the apparent movement of the sun across the sky.</a:t>
            </a:r>
          </a:p>
          <a:p>
            <a:pPr algn="just"/>
            <a:r>
              <a:rPr lang="en-GB" sz="2000" dirty="0">
                <a:latin typeface="Sassoon Penpals Joined" pitchFamily="50" charset="0"/>
              </a:rPr>
              <a:t> </a:t>
            </a:r>
          </a:p>
          <a:p>
            <a:pPr algn="just"/>
            <a:r>
              <a:rPr lang="en-GB" sz="2000" b="1" dirty="0">
                <a:latin typeface="Sassoon Penpals Joined" pitchFamily="50" charset="0"/>
              </a:rPr>
              <a:t>Mixtures and Reactions</a:t>
            </a:r>
            <a:endParaRPr lang="en-GB" sz="2000" dirty="0">
              <a:latin typeface="Sassoon Penpals Joined" pitchFamily="50" charset="0"/>
            </a:endParaRPr>
          </a:p>
          <a:p>
            <a:pPr algn="just"/>
            <a:r>
              <a:rPr lang="en-GB" sz="2000" dirty="0">
                <a:latin typeface="Sassoon Penpals Joined" pitchFamily="50" charset="0"/>
              </a:rPr>
              <a:t>Pupils will study dissolving and learn how to recover materials from a solution.  They look at other methods of separating mixtures and carry out an investigation on “sewage” to clean it up before discharge into a river.  They investigate chemical reactions including burning and use a key and a series of simple tests to identify some mystery powders.  They learn about reversible and irreversible changes and they create a drama about the life of a famous materials scientist</a:t>
            </a:r>
          </a:p>
        </p:txBody>
      </p:sp>
      <p:sp>
        <p:nvSpPr>
          <p:cNvPr id="4" name="TextBox 4"/>
          <p:cNvSpPr txBox="1"/>
          <p:nvPr/>
        </p:nvSpPr>
        <p:spPr>
          <a:xfrm>
            <a:off x="343204" y="7381180"/>
            <a:ext cx="6840000" cy="2369880"/>
          </a:xfrm>
          <a:prstGeom prst="rect">
            <a:avLst/>
          </a:prstGeom>
          <a:noFill/>
          <a:ln>
            <a:solidFill>
              <a:schemeClr val="accent5">
                <a:lumMod val="75000"/>
              </a:schemeClr>
            </a:solidFill>
          </a:ln>
        </p:spPr>
        <p:txBody>
          <a:bodyPr wrap="square" rtlCol="0">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r>
              <a:rPr lang="en-GB" sz="2800" b="1" dirty="0">
                <a:latin typeface="Sassoon Penpals Joined" pitchFamily="50" charset="0"/>
              </a:rPr>
              <a:t>PE</a:t>
            </a:r>
          </a:p>
          <a:p>
            <a:r>
              <a:rPr lang="en-GB" sz="2000" dirty="0">
                <a:latin typeface="Sassoon Penpals Joined" panose="02000400000000000000" pitchFamily="50" charset="0"/>
              </a:rPr>
              <a:t>In PE this term, pupils will take part in a range of activities to develop their fitness, coordination and teamwork skills. They will practise </a:t>
            </a:r>
            <a:r>
              <a:rPr lang="en-GB" sz="2000" dirty="0" err="1">
                <a:latin typeface="Sassoon Penpals Joined" panose="02000400000000000000" pitchFamily="50" charset="0"/>
              </a:rPr>
              <a:t>multiskills</a:t>
            </a:r>
            <a:r>
              <a:rPr lang="en-GB" sz="2000" dirty="0">
                <a:latin typeface="Sassoon Penpals Joined" panose="02000400000000000000" pitchFamily="50" charset="0"/>
              </a:rPr>
              <a:t> to improve balance, agility and movement; learn yoga to build strength, flexibility and relaxation techniques; and enjoy team sports including football and basketball where they will focus on ball control, passing, and working together as a team.</a:t>
            </a:r>
            <a:endParaRPr lang="en-GB" sz="2800" b="1" dirty="0">
              <a:latin typeface="Sassoon Penpals Joined" panose="02000400000000000000" pitchFamily="50" charset="0"/>
            </a:endParaRPr>
          </a:p>
        </p:txBody>
      </p:sp>
    </p:spTree>
    <p:extLst>
      <p:ext uri="{BB962C8B-B14F-4D97-AF65-F5344CB8AC3E}">
        <p14:creationId xmlns:p14="http://schemas.microsoft.com/office/powerpoint/2010/main" val="3806102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247" y="396404"/>
            <a:ext cx="6840000" cy="4647426"/>
          </a:xfrm>
          <a:prstGeom prst="rect">
            <a:avLst/>
          </a:prstGeom>
          <a:noFill/>
          <a:ln>
            <a:solidFill>
              <a:srgbClr val="002060"/>
            </a:solidFill>
          </a:ln>
        </p:spPr>
        <p:txBody>
          <a:bodyPr wrap="square" rtlCol="0">
            <a:spAutoFit/>
          </a:bodyPr>
          <a:lstStyle/>
          <a:p>
            <a:r>
              <a:rPr lang="en-GB" sz="3600" b="1" dirty="0">
                <a:latin typeface="Sassoon Penpals Joined" pitchFamily="50" charset="0"/>
              </a:rPr>
              <a:t>History</a:t>
            </a:r>
          </a:p>
          <a:p>
            <a:r>
              <a:rPr lang="en-GB" sz="2000" b="1" dirty="0">
                <a:latin typeface="Sassoon Penpals Joined" pitchFamily="50" charset="0"/>
              </a:rPr>
              <a:t>Anglo Saxons and Scots</a:t>
            </a:r>
          </a:p>
          <a:p>
            <a:r>
              <a:rPr lang="en-GB" sz="2000" dirty="0">
                <a:latin typeface="Sassoon Penpals Joined" pitchFamily="50" charset="0"/>
              </a:rPr>
              <a:t>This term, our history topic will explore what happened in Britain after the Romans left. Children will learn who the Anglo-Saxons and Scots were, why and how they invaded, and why Britain was vulnerable to attack at that time. They will investigate how we know about the Anglo-Saxons by looking at historical sources like Bede’s writings and the Anglo-Saxon Chronicle, as well as archaeological discoveries such as Sutton </a:t>
            </a:r>
            <a:r>
              <a:rPr lang="en-GB" sz="2000" dirty="0" err="1">
                <a:latin typeface="Sassoon Penpals Joined" pitchFamily="50" charset="0"/>
              </a:rPr>
              <a:t>Hoo</a:t>
            </a:r>
            <a:r>
              <a:rPr lang="en-GB" sz="2000" dirty="0">
                <a:latin typeface="Sassoon Penpals Joined" pitchFamily="50" charset="0"/>
              </a:rPr>
              <a:t>. Pupils will study how Anglo-Saxon Britain was divided into different kingdoms, how society was organised, and how law and order worked. They will also explore everyday life in Anglo-Saxon villages, learn about the gods they worshipped before converting to Christianity, and discover how this conversion changed Britain. Finally, children will evaluate the achievements of Alfred the Great and reflect on how the Anglo-Saxons and Scots shaped England’s history.</a:t>
            </a:r>
          </a:p>
        </p:txBody>
      </p:sp>
      <p:sp>
        <p:nvSpPr>
          <p:cNvPr id="3" name="TextBox 2">
            <a:extLst>
              <a:ext uri="{FF2B5EF4-FFF2-40B4-BE49-F238E27FC236}">
                <a16:creationId xmlns:a16="http://schemas.microsoft.com/office/drawing/2014/main" id="{5EA86743-006E-E177-2946-A7736489530D}"/>
              </a:ext>
            </a:extLst>
          </p:cNvPr>
          <p:cNvSpPr txBox="1"/>
          <p:nvPr/>
        </p:nvSpPr>
        <p:spPr>
          <a:xfrm>
            <a:off x="324247" y="5407023"/>
            <a:ext cx="6840000" cy="4647426"/>
          </a:xfrm>
          <a:prstGeom prst="rect">
            <a:avLst/>
          </a:prstGeom>
          <a:noFill/>
          <a:ln>
            <a:solidFill>
              <a:srgbClr val="002060"/>
            </a:solidFill>
          </a:ln>
        </p:spPr>
        <p:txBody>
          <a:bodyPr wrap="square" rtlCol="0">
            <a:spAutoFit/>
          </a:bodyPr>
          <a:lstStyle/>
          <a:p>
            <a:r>
              <a:rPr lang="en-GB" sz="3600" b="1" dirty="0">
                <a:latin typeface="Sassoon Penpals Joined" pitchFamily="50" charset="0"/>
              </a:rPr>
              <a:t>Geography</a:t>
            </a:r>
          </a:p>
          <a:p>
            <a:r>
              <a:rPr lang="en-GB" sz="2000" b="1" dirty="0">
                <a:latin typeface="Sassoon Penpals Joined" pitchFamily="50" charset="0"/>
              </a:rPr>
              <a:t>Asia: Mountains, Volcanoes, and Earthquakes (an in-depth study)</a:t>
            </a:r>
          </a:p>
          <a:p>
            <a:r>
              <a:rPr lang="en-GB" sz="2000" dirty="0">
                <a:latin typeface="Sassoon Penpals Joined" pitchFamily="50" charset="0"/>
              </a:rPr>
              <a:t>This term in geography, pupils will explore the amazing physical and human geography of Asia by studying mountains, earthquakes and volcanoes. They will start by learning about Asia’s varied landscapes, climates, countries and cultures, before discovering the continent’s natural borders, such as the Ural and Caucasus mountains. Pupils will find out about tectonic plates, how their movements formed the continents, and how this leads to the creation of mountains and volcanoes and causes earthquakes. They will then look closely at the Himalayas, learn about different types of volcanoes and how eruptions affect local areas, and explore how and why earthquakes happen. Using case studies like the 2015 Nepal earthquake and the tsunamis triggered by Anak Krakatoa and the 2011 Japan earthquake, pupils will also learn about the impact of natural disasters and how people rebuild afterwards.</a:t>
            </a:r>
          </a:p>
        </p:txBody>
      </p:sp>
    </p:spTree>
    <p:extLst>
      <p:ext uri="{BB962C8B-B14F-4D97-AF65-F5344CB8AC3E}">
        <p14:creationId xmlns:p14="http://schemas.microsoft.com/office/powerpoint/2010/main" val="151233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3816" y="428730"/>
            <a:ext cx="6840000" cy="2616101"/>
          </a:xfrm>
          <a:prstGeom prst="rect">
            <a:avLst/>
          </a:prstGeom>
          <a:noFill/>
          <a:ln>
            <a:solidFill>
              <a:srgbClr val="7030A0"/>
            </a:solidFill>
          </a:ln>
        </p:spPr>
        <p:txBody>
          <a:bodyPr wrap="square" rtlCol="0">
            <a:spAutoFit/>
          </a:bodyPr>
          <a:lstStyle/>
          <a:p>
            <a:r>
              <a:rPr lang="en-GB" sz="3600" b="1" dirty="0">
                <a:latin typeface="Sassoon Penpals Joined" pitchFamily="50" charset="0"/>
              </a:rPr>
              <a:t>Music</a:t>
            </a:r>
          </a:p>
          <a:p>
            <a:r>
              <a:rPr lang="en-GB" sz="2800" b="1" dirty="0">
                <a:latin typeface="Sassoon Penpals Joined" pitchFamily="50" charset="0"/>
              </a:rPr>
              <a:t>Composition Notation</a:t>
            </a:r>
          </a:p>
          <a:p>
            <a:endParaRPr lang="en-GB" sz="2000" dirty="0">
              <a:latin typeface="Sassoon Penpals Joined" pitchFamily="50" charset="0"/>
            </a:endParaRPr>
          </a:p>
          <a:p>
            <a:r>
              <a:rPr lang="en-GB" sz="2000" dirty="0">
                <a:latin typeface="Sassoon Penpals Joined" pitchFamily="50" charset="0"/>
              </a:rPr>
              <a:t>Children will learn how to identify the pitch and rhythm of written notes and experiment with notating their compositions in different ways to further develop</a:t>
            </a:r>
          </a:p>
          <a:p>
            <a:r>
              <a:rPr lang="en-GB" sz="2000" dirty="0">
                <a:latin typeface="Sassoon Penpals Joined" pitchFamily="50" charset="0"/>
              </a:rPr>
              <a:t>understanding of staff notation.</a:t>
            </a:r>
          </a:p>
          <a:p>
            <a:endParaRPr lang="en-GB" sz="2000" dirty="0">
              <a:latin typeface="Sassoon Penpals Joined" pitchFamily="50" charset="0"/>
            </a:endParaRPr>
          </a:p>
        </p:txBody>
      </p:sp>
      <p:pic>
        <p:nvPicPr>
          <p:cNvPr id="1026" name="Picture 2" descr="Image result for music notes colorful">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839" y="612428"/>
            <a:ext cx="1222859" cy="62773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360631" y="6898161"/>
            <a:ext cx="6840000" cy="2185214"/>
          </a:xfrm>
          <a:prstGeom prst="rect">
            <a:avLst/>
          </a:prstGeom>
          <a:noFill/>
          <a:ln>
            <a:solidFill>
              <a:schemeClr val="accent5">
                <a:lumMod val="75000"/>
              </a:schemeClr>
            </a:solidFill>
          </a:ln>
        </p:spPr>
        <p:txBody>
          <a:bodyPr wrap="square" rtlCol="0">
            <a:spAutoFit/>
          </a:bodyPr>
          <a:lstStyle/>
          <a:p>
            <a:r>
              <a:rPr lang="en-GB" sz="2800" b="1" dirty="0">
                <a:latin typeface="Sassoon Penpals Joined" pitchFamily="50" charset="0"/>
              </a:rPr>
              <a:t>Art</a:t>
            </a:r>
          </a:p>
          <a:p>
            <a:r>
              <a:rPr lang="en-GB" sz="2800" b="1" dirty="0">
                <a:latin typeface="Sassoon Penpals Joined" pitchFamily="50" charset="0"/>
              </a:rPr>
              <a:t>Sculpture and 3D Installations </a:t>
            </a:r>
          </a:p>
          <a:p>
            <a:r>
              <a:rPr lang="en-GB" sz="2000" dirty="0">
                <a:latin typeface="Sassoon Penpals Joined" pitchFamily="50" charset="0"/>
              </a:rPr>
              <a:t>Using inspiration of historical monuments and modern installations, pupils plan,</a:t>
            </a:r>
          </a:p>
          <a:p>
            <a:r>
              <a:rPr lang="en-GB" sz="2000" dirty="0">
                <a:latin typeface="Sassoon Penpals Joined" pitchFamily="50" charset="0"/>
              </a:rPr>
              <a:t>research and draw a sculpture to satisfy a design brief. They investigate scale, the display environment and possibilities for viewer interaction.</a:t>
            </a:r>
          </a:p>
          <a:p>
            <a:endParaRPr lang="en-GB" sz="2000" dirty="0">
              <a:latin typeface="Sassoon Penpals Joined" pitchFamily="50" charset="0"/>
            </a:endParaRPr>
          </a:p>
        </p:txBody>
      </p:sp>
      <p:sp>
        <p:nvSpPr>
          <p:cNvPr id="3" name="TextBox 2">
            <a:extLst>
              <a:ext uri="{FF2B5EF4-FFF2-40B4-BE49-F238E27FC236}">
                <a16:creationId xmlns:a16="http://schemas.microsoft.com/office/drawing/2014/main" id="{30E09C6E-DC10-90C1-465D-AD6D9E024E6F}"/>
              </a:ext>
            </a:extLst>
          </p:cNvPr>
          <p:cNvSpPr txBox="1"/>
          <p:nvPr/>
        </p:nvSpPr>
        <p:spPr>
          <a:xfrm>
            <a:off x="389986" y="3852788"/>
            <a:ext cx="6840000" cy="2616101"/>
          </a:xfrm>
          <a:prstGeom prst="rect">
            <a:avLst/>
          </a:prstGeom>
          <a:noFill/>
          <a:ln>
            <a:solidFill>
              <a:schemeClr val="accent5">
                <a:lumMod val="75000"/>
              </a:schemeClr>
            </a:solidFill>
          </a:ln>
        </p:spPr>
        <p:txBody>
          <a:bodyPr wrap="square" rtlCol="0">
            <a:spAutoFit/>
          </a:bodyPr>
          <a:lstStyle/>
          <a:p>
            <a:r>
              <a:rPr lang="en-GB" sz="2800" b="1" dirty="0">
                <a:latin typeface="Sassoon Penpals Joined" pitchFamily="50" charset="0"/>
              </a:rPr>
              <a:t>DT</a:t>
            </a:r>
          </a:p>
          <a:p>
            <a:r>
              <a:rPr lang="en-GB" sz="2800" b="1" dirty="0">
                <a:latin typeface="Sassoon Penpals Joined" pitchFamily="50" charset="0"/>
              </a:rPr>
              <a:t>Electrical Systems: Doodlers</a:t>
            </a:r>
            <a:endParaRPr lang="en-GB" sz="2000" dirty="0">
              <a:latin typeface="Sassoon Penpals Joined" pitchFamily="50" charset="0"/>
            </a:endParaRPr>
          </a:p>
          <a:p>
            <a:r>
              <a:rPr lang="en-GB" sz="2000" dirty="0">
                <a:latin typeface="Sassoon Penpals Joined" pitchFamily="50" charset="0"/>
              </a:rPr>
              <a:t>Further exploring series circuits and </a:t>
            </a:r>
            <a:r>
              <a:rPr lang="en-GB" sz="2000" dirty="0" err="1">
                <a:latin typeface="Sassoon Penpals Joined" pitchFamily="50" charset="0"/>
              </a:rPr>
              <a:t>and</a:t>
            </a:r>
            <a:r>
              <a:rPr lang="en-GB" sz="2000" dirty="0">
                <a:latin typeface="Sassoon Penpals Joined" pitchFamily="50" charset="0"/>
              </a:rPr>
              <a:t> introducing motors. Pupils</a:t>
            </a:r>
          </a:p>
          <a:p>
            <a:r>
              <a:rPr lang="en-GB" sz="2000" dirty="0">
                <a:latin typeface="Sassoon Penpals Joined" pitchFamily="50" charset="0"/>
              </a:rPr>
              <a:t>investigate existing products and use their problem-solving skills to</a:t>
            </a:r>
          </a:p>
          <a:p>
            <a:r>
              <a:rPr lang="en-GB" sz="2000" dirty="0">
                <a:latin typeface="Sassoon Penpals Joined" pitchFamily="50" charset="0"/>
              </a:rPr>
              <a:t>establish how they think the products have been constructed, before then</a:t>
            </a:r>
          </a:p>
          <a:p>
            <a:r>
              <a:rPr lang="en-GB" sz="2000" dirty="0">
                <a:latin typeface="Sassoon Penpals Joined" pitchFamily="50" charset="0"/>
              </a:rPr>
              <a:t>creating their own doodler. </a:t>
            </a:r>
          </a:p>
          <a:p>
            <a:endParaRPr lang="en-GB" sz="2800" b="1" dirty="0">
              <a:latin typeface="Sassoon Penpals Joined" pitchFamily="50" charset="0"/>
            </a:endParaRPr>
          </a:p>
        </p:txBody>
      </p:sp>
    </p:spTree>
    <p:extLst>
      <p:ext uri="{BB962C8B-B14F-4D97-AF65-F5344CB8AC3E}">
        <p14:creationId xmlns:p14="http://schemas.microsoft.com/office/powerpoint/2010/main" val="164075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 result for computi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71364" y="5062075"/>
            <a:ext cx="1192883" cy="93610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1"/>
          <p:cNvSpPr txBox="1"/>
          <p:nvPr/>
        </p:nvSpPr>
        <p:spPr>
          <a:xfrm>
            <a:off x="324247" y="4817064"/>
            <a:ext cx="6840000" cy="5770811"/>
          </a:xfrm>
          <a:prstGeom prst="rect">
            <a:avLst/>
          </a:prstGeom>
          <a:noFill/>
          <a:ln>
            <a:noFill/>
          </a:ln>
        </p:spPr>
        <p:txBody>
          <a:bodyPr wrap="square" rtlCol="0">
            <a:spAutoFit/>
          </a:bodyPr>
          <a:lstStyle>
            <a:defPPr>
              <a:defRPr lang="en-US"/>
            </a:defPPr>
            <a:lvl1pPr marL="0" algn="l" defTabSz="1045159" rtl="0" eaLnBrk="1" latinLnBrk="0" hangingPunct="1">
              <a:defRPr sz="2100" kern="1200">
                <a:solidFill>
                  <a:schemeClr val="tx1"/>
                </a:solidFill>
                <a:latin typeface="+mn-lt"/>
                <a:ea typeface="+mn-ea"/>
                <a:cs typeface="+mn-cs"/>
              </a:defRPr>
            </a:lvl1pPr>
            <a:lvl2pPr marL="522580" algn="l" defTabSz="1045159" rtl="0" eaLnBrk="1" latinLnBrk="0" hangingPunct="1">
              <a:defRPr sz="2100" kern="1200">
                <a:solidFill>
                  <a:schemeClr val="tx1"/>
                </a:solidFill>
                <a:latin typeface="+mn-lt"/>
                <a:ea typeface="+mn-ea"/>
                <a:cs typeface="+mn-cs"/>
              </a:defRPr>
            </a:lvl2pPr>
            <a:lvl3pPr marL="1045159" algn="l" defTabSz="1045159" rtl="0" eaLnBrk="1" latinLnBrk="0" hangingPunct="1">
              <a:defRPr sz="2100" kern="1200">
                <a:solidFill>
                  <a:schemeClr val="tx1"/>
                </a:solidFill>
                <a:latin typeface="+mn-lt"/>
                <a:ea typeface="+mn-ea"/>
                <a:cs typeface="+mn-cs"/>
              </a:defRPr>
            </a:lvl3pPr>
            <a:lvl4pPr marL="1567739" algn="l" defTabSz="1045159" rtl="0" eaLnBrk="1" latinLnBrk="0" hangingPunct="1">
              <a:defRPr sz="2100" kern="1200">
                <a:solidFill>
                  <a:schemeClr val="tx1"/>
                </a:solidFill>
                <a:latin typeface="+mn-lt"/>
                <a:ea typeface="+mn-ea"/>
                <a:cs typeface="+mn-cs"/>
              </a:defRPr>
            </a:lvl4pPr>
            <a:lvl5pPr marL="2090318" algn="l" defTabSz="1045159" rtl="0" eaLnBrk="1" latinLnBrk="0" hangingPunct="1">
              <a:defRPr sz="2100" kern="1200">
                <a:solidFill>
                  <a:schemeClr val="tx1"/>
                </a:solidFill>
                <a:latin typeface="+mn-lt"/>
                <a:ea typeface="+mn-ea"/>
                <a:cs typeface="+mn-cs"/>
              </a:defRPr>
            </a:lvl5pPr>
            <a:lvl6pPr marL="2612898" algn="l" defTabSz="1045159" rtl="0" eaLnBrk="1" latinLnBrk="0" hangingPunct="1">
              <a:defRPr sz="2100" kern="1200">
                <a:solidFill>
                  <a:schemeClr val="tx1"/>
                </a:solidFill>
                <a:latin typeface="+mn-lt"/>
                <a:ea typeface="+mn-ea"/>
                <a:cs typeface="+mn-cs"/>
              </a:defRPr>
            </a:lvl6pPr>
            <a:lvl7pPr marL="3135478" algn="l" defTabSz="1045159" rtl="0" eaLnBrk="1" latinLnBrk="0" hangingPunct="1">
              <a:defRPr sz="2100" kern="1200">
                <a:solidFill>
                  <a:schemeClr val="tx1"/>
                </a:solidFill>
                <a:latin typeface="+mn-lt"/>
                <a:ea typeface="+mn-ea"/>
                <a:cs typeface="+mn-cs"/>
              </a:defRPr>
            </a:lvl7pPr>
            <a:lvl8pPr marL="3658057" algn="l" defTabSz="1045159" rtl="0" eaLnBrk="1" latinLnBrk="0" hangingPunct="1">
              <a:defRPr sz="2100" kern="1200">
                <a:solidFill>
                  <a:schemeClr val="tx1"/>
                </a:solidFill>
                <a:latin typeface="+mn-lt"/>
                <a:ea typeface="+mn-ea"/>
                <a:cs typeface="+mn-cs"/>
              </a:defRPr>
            </a:lvl8pPr>
            <a:lvl9pPr marL="4180637" algn="l" defTabSz="1045159" rtl="0" eaLnBrk="1" latinLnBrk="0" hangingPunct="1">
              <a:defRPr sz="2100" kern="1200">
                <a:solidFill>
                  <a:schemeClr val="tx1"/>
                </a:solidFill>
                <a:latin typeface="+mn-lt"/>
                <a:ea typeface="+mn-ea"/>
                <a:cs typeface="+mn-cs"/>
              </a:defRPr>
            </a:lvl9pPr>
          </a:lstStyle>
          <a:p>
            <a:endParaRPr lang="en-GB" sz="1500" b="1" dirty="0">
              <a:latin typeface="Sassoon Penpals Joined" pitchFamily="50" charset="0"/>
            </a:endParaRPr>
          </a:p>
          <a:p>
            <a:r>
              <a:rPr lang="en-GB" sz="3600" b="1" dirty="0">
                <a:latin typeface="Sassoon Penpals Joined" pitchFamily="50" charset="0"/>
              </a:rPr>
              <a:t>Computing</a:t>
            </a:r>
          </a:p>
          <a:p>
            <a:r>
              <a:rPr lang="en-GB" sz="2400" b="1" dirty="0">
                <a:latin typeface="Sassoon Penpals Joined" panose="02000400000000000000" pitchFamily="50" charset="0"/>
              </a:rPr>
              <a:t>Systems and Searching </a:t>
            </a:r>
          </a:p>
          <a:p>
            <a:r>
              <a:rPr lang="en-GB" sz="1800" b="0" i="0" dirty="0">
                <a:solidFill>
                  <a:srgbClr val="130019"/>
                </a:solidFill>
                <a:effectLst/>
                <a:latin typeface="Sassoon Penpals Joined" panose="02000400000000000000" pitchFamily="50" charset="0"/>
              </a:rPr>
              <a:t>In this unit, learners develop their understanding of computer systems and how information is transferred between systems and devices. Learners consider small-scale systems as well as large-scale systems. They explain the input, output, and process aspects of a variety of different real-world systems. Learners discover how information is found on the World Wide Web, through learning how search engines work (including how they select and rank results) and what influences searching, and through comparing different search engines.</a:t>
            </a:r>
            <a:endParaRPr lang="en-GB" sz="1800" dirty="0">
              <a:latin typeface="Sassoon Penpals Joined" panose="02000400000000000000" pitchFamily="50" charset="0"/>
            </a:endParaRPr>
          </a:p>
          <a:p>
            <a:r>
              <a:rPr lang="en-GB" sz="2400" b="1" dirty="0">
                <a:latin typeface="Sassoon Penpals Joined" panose="02000400000000000000" pitchFamily="50" charset="0"/>
              </a:rPr>
              <a:t>Video Production </a:t>
            </a:r>
          </a:p>
          <a:p>
            <a:r>
              <a:rPr lang="en-GB" sz="1800" b="0" i="0" dirty="0">
                <a:solidFill>
                  <a:srgbClr val="130019"/>
                </a:solidFill>
                <a:effectLst/>
                <a:latin typeface="Sassoon Penpals Joined" panose="02000400000000000000" pitchFamily="50" charset="0"/>
              </a:rPr>
              <a:t>This unit gives learners the opportunity to learn how to create short videos in groups. As they progress through this unit, they will be exposed to topic-based language and develop the skills of capturing, editing, and manipulating video. Active learning is encouraged through guided questions and by working in small groups to investigate the use of devices and software. Learners are guided with step-by-step support to take their idea from conception to completion. At the teacher’s discretion, the use of green screen can be incorporated into this unit. At the conclusion of the unit, learners have the opportunity to reflect on and assess their progress in creating a video.</a:t>
            </a:r>
            <a:endParaRPr lang="en-GB" sz="1800" dirty="0">
              <a:latin typeface="Sassoon Penpals Joined" panose="02000400000000000000" pitchFamily="50" charset="0"/>
            </a:endParaRPr>
          </a:p>
        </p:txBody>
      </p:sp>
      <p:sp>
        <p:nvSpPr>
          <p:cNvPr id="7" name="Rectangle 6"/>
          <p:cNvSpPr/>
          <p:nvPr/>
        </p:nvSpPr>
        <p:spPr>
          <a:xfrm>
            <a:off x="360631" y="5062075"/>
            <a:ext cx="6840000" cy="5415449"/>
          </a:xfrm>
          <a:prstGeom prst="rect">
            <a:avLst/>
          </a:prstGeom>
          <a:noFill/>
          <a:ln w="1587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45159" rtl="0" eaLnBrk="1" latinLnBrk="0" hangingPunct="1">
              <a:defRPr sz="2100" kern="1200">
                <a:solidFill>
                  <a:schemeClr val="lt1"/>
                </a:solidFill>
                <a:latin typeface="+mn-lt"/>
                <a:ea typeface="+mn-ea"/>
                <a:cs typeface="+mn-cs"/>
              </a:defRPr>
            </a:lvl1pPr>
            <a:lvl2pPr marL="522580" algn="l" defTabSz="1045159" rtl="0" eaLnBrk="1" latinLnBrk="0" hangingPunct="1">
              <a:defRPr sz="2100" kern="1200">
                <a:solidFill>
                  <a:schemeClr val="lt1"/>
                </a:solidFill>
                <a:latin typeface="+mn-lt"/>
                <a:ea typeface="+mn-ea"/>
                <a:cs typeface="+mn-cs"/>
              </a:defRPr>
            </a:lvl2pPr>
            <a:lvl3pPr marL="1045159" algn="l" defTabSz="1045159" rtl="0" eaLnBrk="1" latinLnBrk="0" hangingPunct="1">
              <a:defRPr sz="2100" kern="1200">
                <a:solidFill>
                  <a:schemeClr val="lt1"/>
                </a:solidFill>
                <a:latin typeface="+mn-lt"/>
                <a:ea typeface="+mn-ea"/>
                <a:cs typeface="+mn-cs"/>
              </a:defRPr>
            </a:lvl3pPr>
            <a:lvl4pPr marL="1567739" algn="l" defTabSz="1045159" rtl="0" eaLnBrk="1" latinLnBrk="0" hangingPunct="1">
              <a:defRPr sz="2100" kern="1200">
                <a:solidFill>
                  <a:schemeClr val="lt1"/>
                </a:solidFill>
                <a:latin typeface="+mn-lt"/>
                <a:ea typeface="+mn-ea"/>
                <a:cs typeface="+mn-cs"/>
              </a:defRPr>
            </a:lvl4pPr>
            <a:lvl5pPr marL="2090318" algn="l" defTabSz="1045159" rtl="0" eaLnBrk="1" latinLnBrk="0" hangingPunct="1">
              <a:defRPr sz="2100" kern="1200">
                <a:solidFill>
                  <a:schemeClr val="lt1"/>
                </a:solidFill>
                <a:latin typeface="+mn-lt"/>
                <a:ea typeface="+mn-ea"/>
                <a:cs typeface="+mn-cs"/>
              </a:defRPr>
            </a:lvl5pPr>
            <a:lvl6pPr marL="2612898" algn="l" defTabSz="1045159" rtl="0" eaLnBrk="1" latinLnBrk="0" hangingPunct="1">
              <a:defRPr sz="2100" kern="1200">
                <a:solidFill>
                  <a:schemeClr val="lt1"/>
                </a:solidFill>
                <a:latin typeface="+mn-lt"/>
                <a:ea typeface="+mn-ea"/>
                <a:cs typeface="+mn-cs"/>
              </a:defRPr>
            </a:lvl6pPr>
            <a:lvl7pPr marL="3135478" algn="l" defTabSz="1045159" rtl="0" eaLnBrk="1" latinLnBrk="0" hangingPunct="1">
              <a:defRPr sz="2100" kern="1200">
                <a:solidFill>
                  <a:schemeClr val="lt1"/>
                </a:solidFill>
                <a:latin typeface="+mn-lt"/>
                <a:ea typeface="+mn-ea"/>
                <a:cs typeface="+mn-cs"/>
              </a:defRPr>
            </a:lvl7pPr>
            <a:lvl8pPr marL="3658057" algn="l" defTabSz="1045159" rtl="0" eaLnBrk="1" latinLnBrk="0" hangingPunct="1">
              <a:defRPr sz="2100" kern="1200">
                <a:solidFill>
                  <a:schemeClr val="lt1"/>
                </a:solidFill>
                <a:latin typeface="+mn-lt"/>
                <a:ea typeface="+mn-ea"/>
                <a:cs typeface="+mn-cs"/>
              </a:defRPr>
            </a:lvl8pPr>
            <a:lvl9pPr marL="4180637" algn="l" defTabSz="1045159" rtl="0" eaLnBrk="1" latinLnBrk="0" hangingPunct="1">
              <a:defRPr sz="2100" kern="1200">
                <a:solidFill>
                  <a:schemeClr val="lt1"/>
                </a:solidFill>
                <a:latin typeface="+mn-lt"/>
                <a:ea typeface="+mn-ea"/>
                <a:cs typeface="+mn-cs"/>
              </a:defRPr>
            </a:lvl9pPr>
          </a:lstStyle>
          <a:p>
            <a:pPr algn="ctr"/>
            <a:endParaRPr lang="en-GB"/>
          </a:p>
        </p:txBody>
      </p:sp>
      <p:sp>
        <p:nvSpPr>
          <p:cNvPr id="2" name="TextBox 1"/>
          <p:cNvSpPr txBox="1"/>
          <p:nvPr/>
        </p:nvSpPr>
        <p:spPr>
          <a:xfrm>
            <a:off x="324247" y="396404"/>
            <a:ext cx="6840000" cy="3354765"/>
          </a:xfrm>
          <a:prstGeom prst="rect">
            <a:avLst/>
          </a:prstGeom>
          <a:noFill/>
          <a:ln>
            <a:solidFill>
              <a:srgbClr val="002060"/>
            </a:solidFill>
          </a:ln>
        </p:spPr>
        <p:txBody>
          <a:bodyPr wrap="square" rtlCol="0">
            <a:spAutoFit/>
          </a:bodyPr>
          <a:lstStyle/>
          <a:p>
            <a:r>
              <a:rPr lang="en-GB" sz="3600" b="1" dirty="0">
                <a:latin typeface="Sassoon Penpals Joined" pitchFamily="50" charset="0"/>
              </a:rPr>
              <a:t>Spanish</a:t>
            </a:r>
          </a:p>
          <a:p>
            <a:r>
              <a:rPr lang="en-GB" sz="2400" b="1" dirty="0">
                <a:latin typeface="Sassoon Penpals Joined" pitchFamily="50" charset="0"/>
              </a:rPr>
              <a:t>Me and My Friends</a:t>
            </a:r>
          </a:p>
          <a:p>
            <a:r>
              <a:rPr lang="en-GB" sz="1800" dirty="0">
                <a:latin typeface="Sassoon Penpals Joined" panose="02000400000000000000" pitchFamily="50" charset="0"/>
              </a:rPr>
              <a:t>In Spanish this term, pupils will begin with Me and my friends at school, where they will extend their vocabulary for describing feelings, recap how to talk about themselves, learn how to introduce a friend, and share opinions about school subjects. </a:t>
            </a:r>
          </a:p>
          <a:p>
            <a:endParaRPr lang="en-GB" sz="2000" dirty="0">
              <a:latin typeface="Sassoon Penpals Joined" panose="02000400000000000000" pitchFamily="50" charset="0"/>
            </a:endParaRPr>
          </a:p>
          <a:p>
            <a:r>
              <a:rPr lang="en-GB" sz="2400" b="1" dirty="0">
                <a:latin typeface="Sassoon Penpals Joined" panose="02000400000000000000" pitchFamily="50" charset="0"/>
              </a:rPr>
              <a:t>Time in the City</a:t>
            </a:r>
          </a:p>
          <a:p>
            <a:r>
              <a:rPr lang="en-GB" sz="1800" dirty="0">
                <a:latin typeface="Sassoon Penpals Joined" panose="02000400000000000000" pitchFamily="50" charset="0"/>
              </a:rPr>
              <a:t>Later in the term, in Time in the city, pupils will explore life in a Spanish city — learning how to buy tickets, ask for and give directions, describe places, and shop for souvenirs. They will also enjoy a fun festive activity designing or talking about a Christmas jumper.</a:t>
            </a:r>
          </a:p>
        </p:txBody>
      </p:sp>
    </p:spTree>
    <p:extLst>
      <p:ext uri="{BB962C8B-B14F-4D97-AF65-F5344CB8AC3E}">
        <p14:creationId xmlns:p14="http://schemas.microsoft.com/office/powerpoint/2010/main" val="2477220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8065" y="8965356"/>
            <a:ext cx="1710818" cy="1623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9424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1031</TotalTime>
  <Words>1626</Words>
  <Application>Microsoft Office PowerPoint</Application>
  <PresentationFormat>Custom</PresentationFormat>
  <Paragraphs>92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Gabriola</vt:lpstr>
      <vt:lpstr>Sassoon Penpals Joined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Solihull MBC - The Solihull Grid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Martin</dc:creator>
  <cp:lastModifiedBy>Laura Cartwright</cp:lastModifiedBy>
  <cp:revision>41</cp:revision>
  <cp:lastPrinted>2016-09-27T10:05:26Z</cp:lastPrinted>
  <dcterms:created xsi:type="dcterms:W3CDTF">2016-09-14T12:14:31Z</dcterms:created>
  <dcterms:modified xsi:type="dcterms:W3CDTF">2026-03-03T16:33:59Z</dcterms:modified>
</cp:coreProperties>
</file>