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2" r:id="rId4"/>
    <p:sldId id="260" r:id="rId5"/>
    <p:sldId id="259" r:id="rId6"/>
    <p:sldId id="265" r:id="rId7"/>
    <p:sldId id="257" r:id="rId8"/>
    <p:sldId id="258" r:id="rId9"/>
    <p:sldId id="263" r:id="rId10"/>
  </p:sldIdLst>
  <p:sldSz cx="7561263" cy="10729913"/>
  <p:notesSz cx="6662738" cy="9926638"/>
  <p:defaultTex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80">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6" d="100"/>
          <a:sy n="46" d="100"/>
        </p:scale>
        <p:origin x="2736" y="48"/>
      </p:cViewPr>
      <p:guideLst>
        <p:guide orient="horz" pos="3380"/>
        <p:guide pos="238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095" y="3333230"/>
            <a:ext cx="6427074" cy="2299976"/>
          </a:xfrm>
        </p:spPr>
        <p:txBody>
          <a:bodyPr/>
          <a:lstStyle/>
          <a:p>
            <a:r>
              <a:rPr lang="en-US"/>
              <a:t>Click to edit Master title style</a:t>
            </a:r>
            <a:endParaRPr lang="en-GB"/>
          </a:p>
        </p:txBody>
      </p:sp>
      <p:sp>
        <p:nvSpPr>
          <p:cNvPr id="3" name="Subtitle 2"/>
          <p:cNvSpPr>
            <a:spLocks noGrp="1"/>
          </p:cNvSpPr>
          <p:nvPr>
            <p:ph type="subTitle" idx="1"/>
          </p:nvPr>
        </p:nvSpPr>
        <p:spPr>
          <a:xfrm>
            <a:off x="1134190" y="6080284"/>
            <a:ext cx="5292884" cy="2742089"/>
          </a:xfrm>
        </p:spPr>
        <p:txBody>
          <a:bodyPr/>
          <a:lstStyle>
            <a:lvl1pPr marL="0" indent="0" algn="ctr">
              <a:buNone/>
              <a:defRPr>
                <a:solidFill>
                  <a:schemeClr val="tx1">
                    <a:tint val="75000"/>
                  </a:schemeClr>
                </a:solidFill>
              </a:defRPr>
            </a:lvl1pPr>
            <a:lvl2pPr marL="522580" indent="0" algn="ctr">
              <a:buNone/>
              <a:defRPr>
                <a:solidFill>
                  <a:schemeClr val="tx1">
                    <a:tint val="75000"/>
                  </a:schemeClr>
                </a:solidFill>
              </a:defRPr>
            </a:lvl2pPr>
            <a:lvl3pPr marL="1045159" indent="0" algn="ctr">
              <a:buNone/>
              <a:defRPr>
                <a:solidFill>
                  <a:schemeClr val="tx1">
                    <a:tint val="75000"/>
                  </a:schemeClr>
                </a:solidFill>
              </a:defRPr>
            </a:lvl3pPr>
            <a:lvl4pPr marL="1567739" indent="0" algn="ctr">
              <a:buNone/>
              <a:defRPr>
                <a:solidFill>
                  <a:schemeClr val="tx1">
                    <a:tint val="75000"/>
                  </a:schemeClr>
                </a:solidFill>
              </a:defRPr>
            </a:lvl4pPr>
            <a:lvl5pPr marL="2090318" indent="0" algn="ctr">
              <a:buNone/>
              <a:defRPr>
                <a:solidFill>
                  <a:schemeClr val="tx1">
                    <a:tint val="75000"/>
                  </a:schemeClr>
                </a:solidFill>
              </a:defRPr>
            </a:lvl5pPr>
            <a:lvl6pPr marL="2612898" indent="0" algn="ctr">
              <a:buNone/>
              <a:defRPr>
                <a:solidFill>
                  <a:schemeClr val="tx1">
                    <a:tint val="75000"/>
                  </a:schemeClr>
                </a:solidFill>
              </a:defRPr>
            </a:lvl6pPr>
            <a:lvl7pPr marL="3135478" indent="0" algn="ctr">
              <a:buNone/>
              <a:defRPr>
                <a:solidFill>
                  <a:schemeClr val="tx1">
                    <a:tint val="75000"/>
                  </a:schemeClr>
                </a:solidFill>
              </a:defRPr>
            </a:lvl7pPr>
            <a:lvl8pPr marL="3658057" indent="0" algn="ctr">
              <a:buNone/>
              <a:defRPr>
                <a:solidFill>
                  <a:schemeClr val="tx1">
                    <a:tint val="75000"/>
                  </a:schemeClr>
                </a:solidFill>
              </a:defRPr>
            </a:lvl8pPr>
            <a:lvl9pPr marL="418063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491543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024592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1916" y="429696"/>
            <a:ext cx="1701284" cy="915519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78063" y="429696"/>
            <a:ext cx="4977831" cy="91551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19167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266678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288" y="6894963"/>
            <a:ext cx="6427074" cy="2131080"/>
          </a:xfrm>
        </p:spPr>
        <p:txBody>
          <a:bodyPr anchor="t"/>
          <a:lstStyle>
            <a:lvl1pPr algn="l">
              <a:defRPr sz="4600" b="1" cap="all"/>
            </a:lvl1pPr>
          </a:lstStyle>
          <a:p>
            <a:r>
              <a:rPr lang="en-US"/>
              <a:t>Click to edit Master title style</a:t>
            </a:r>
            <a:endParaRPr lang="en-GB"/>
          </a:p>
        </p:txBody>
      </p:sp>
      <p:sp>
        <p:nvSpPr>
          <p:cNvPr id="3" name="Text Placeholder 2"/>
          <p:cNvSpPr>
            <a:spLocks noGrp="1"/>
          </p:cNvSpPr>
          <p:nvPr>
            <p:ph type="body" idx="1"/>
          </p:nvPr>
        </p:nvSpPr>
        <p:spPr>
          <a:xfrm>
            <a:off x="597288" y="4547796"/>
            <a:ext cx="6427074" cy="2347167"/>
          </a:xfrm>
        </p:spPr>
        <p:txBody>
          <a:bodyPr anchor="b"/>
          <a:lstStyle>
            <a:lvl1pPr marL="0" indent="0">
              <a:buNone/>
              <a:defRPr sz="2300">
                <a:solidFill>
                  <a:schemeClr val="tx1">
                    <a:tint val="75000"/>
                  </a:schemeClr>
                </a:solidFill>
              </a:defRPr>
            </a:lvl1pPr>
            <a:lvl2pPr marL="522580" indent="0">
              <a:buNone/>
              <a:defRPr sz="2100">
                <a:solidFill>
                  <a:schemeClr val="tx1">
                    <a:tint val="75000"/>
                  </a:schemeClr>
                </a:solidFill>
              </a:defRPr>
            </a:lvl2pPr>
            <a:lvl3pPr marL="1045159" indent="0">
              <a:buNone/>
              <a:defRPr sz="1800">
                <a:solidFill>
                  <a:schemeClr val="tx1">
                    <a:tint val="75000"/>
                  </a:schemeClr>
                </a:solidFill>
              </a:defRPr>
            </a:lvl3pPr>
            <a:lvl4pPr marL="1567739" indent="0">
              <a:buNone/>
              <a:defRPr sz="1600">
                <a:solidFill>
                  <a:schemeClr val="tx1">
                    <a:tint val="75000"/>
                  </a:schemeClr>
                </a:solidFill>
              </a:defRPr>
            </a:lvl4pPr>
            <a:lvl5pPr marL="2090318" indent="0">
              <a:buNone/>
              <a:defRPr sz="1600">
                <a:solidFill>
                  <a:schemeClr val="tx1">
                    <a:tint val="75000"/>
                  </a:schemeClr>
                </a:solidFill>
              </a:defRPr>
            </a:lvl5pPr>
            <a:lvl6pPr marL="2612898" indent="0">
              <a:buNone/>
              <a:defRPr sz="1600">
                <a:solidFill>
                  <a:schemeClr val="tx1">
                    <a:tint val="75000"/>
                  </a:schemeClr>
                </a:solidFill>
              </a:defRPr>
            </a:lvl6pPr>
            <a:lvl7pPr marL="3135478" indent="0">
              <a:buNone/>
              <a:defRPr sz="1600">
                <a:solidFill>
                  <a:schemeClr val="tx1">
                    <a:tint val="75000"/>
                  </a:schemeClr>
                </a:solidFill>
              </a:defRPr>
            </a:lvl7pPr>
            <a:lvl8pPr marL="3658057" indent="0">
              <a:buNone/>
              <a:defRPr sz="1600">
                <a:solidFill>
                  <a:schemeClr val="tx1">
                    <a:tint val="75000"/>
                  </a:schemeClr>
                </a:solidFill>
              </a:defRPr>
            </a:lvl8pPr>
            <a:lvl9pPr marL="4180637"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2851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78063" y="2503648"/>
            <a:ext cx="3339558" cy="7081246"/>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843642" y="2503648"/>
            <a:ext cx="3339558" cy="7081246"/>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80449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78064" y="2401812"/>
            <a:ext cx="3340871" cy="1000961"/>
          </a:xfrm>
        </p:spPr>
        <p:txBody>
          <a:bodyPr anchor="b"/>
          <a:lstStyle>
            <a:lvl1pPr marL="0" indent="0">
              <a:buNone/>
              <a:defRPr sz="2700" b="1"/>
            </a:lvl1pPr>
            <a:lvl2pPr marL="522580" indent="0">
              <a:buNone/>
              <a:defRPr sz="2300" b="1"/>
            </a:lvl2pPr>
            <a:lvl3pPr marL="1045159" indent="0">
              <a:buNone/>
              <a:defRPr sz="2100" b="1"/>
            </a:lvl3pPr>
            <a:lvl4pPr marL="1567739" indent="0">
              <a:buNone/>
              <a:defRPr sz="1800" b="1"/>
            </a:lvl4pPr>
            <a:lvl5pPr marL="2090318" indent="0">
              <a:buNone/>
              <a:defRPr sz="1800" b="1"/>
            </a:lvl5pPr>
            <a:lvl6pPr marL="2612898" indent="0">
              <a:buNone/>
              <a:defRPr sz="1800" b="1"/>
            </a:lvl6pPr>
            <a:lvl7pPr marL="3135478" indent="0">
              <a:buNone/>
              <a:defRPr sz="1800" b="1"/>
            </a:lvl7pPr>
            <a:lvl8pPr marL="3658057" indent="0">
              <a:buNone/>
              <a:defRPr sz="1800" b="1"/>
            </a:lvl8pPr>
            <a:lvl9pPr marL="4180637" indent="0">
              <a:buNone/>
              <a:defRPr sz="1800" b="1"/>
            </a:lvl9pPr>
          </a:lstStyle>
          <a:p>
            <a:pPr lvl="0"/>
            <a:r>
              <a:rPr lang="en-US"/>
              <a:t>Click to edit Master text styles</a:t>
            </a:r>
          </a:p>
        </p:txBody>
      </p:sp>
      <p:sp>
        <p:nvSpPr>
          <p:cNvPr id="4" name="Content Placeholder 3"/>
          <p:cNvSpPr>
            <a:spLocks noGrp="1"/>
          </p:cNvSpPr>
          <p:nvPr>
            <p:ph sz="half" idx="2"/>
          </p:nvPr>
        </p:nvSpPr>
        <p:spPr>
          <a:xfrm>
            <a:off x="378064" y="3402773"/>
            <a:ext cx="3340871" cy="6182120"/>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841017" y="2401812"/>
            <a:ext cx="3342183" cy="1000961"/>
          </a:xfrm>
        </p:spPr>
        <p:txBody>
          <a:bodyPr anchor="b"/>
          <a:lstStyle>
            <a:lvl1pPr marL="0" indent="0">
              <a:buNone/>
              <a:defRPr sz="2700" b="1"/>
            </a:lvl1pPr>
            <a:lvl2pPr marL="522580" indent="0">
              <a:buNone/>
              <a:defRPr sz="2300" b="1"/>
            </a:lvl2pPr>
            <a:lvl3pPr marL="1045159" indent="0">
              <a:buNone/>
              <a:defRPr sz="2100" b="1"/>
            </a:lvl3pPr>
            <a:lvl4pPr marL="1567739" indent="0">
              <a:buNone/>
              <a:defRPr sz="1800" b="1"/>
            </a:lvl4pPr>
            <a:lvl5pPr marL="2090318" indent="0">
              <a:buNone/>
              <a:defRPr sz="1800" b="1"/>
            </a:lvl5pPr>
            <a:lvl6pPr marL="2612898" indent="0">
              <a:buNone/>
              <a:defRPr sz="1800" b="1"/>
            </a:lvl6pPr>
            <a:lvl7pPr marL="3135478" indent="0">
              <a:buNone/>
              <a:defRPr sz="1800" b="1"/>
            </a:lvl7pPr>
            <a:lvl8pPr marL="3658057" indent="0">
              <a:buNone/>
              <a:defRPr sz="1800" b="1"/>
            </a:lvl8pPr>
            <a:lvl9pPr marL="4180637"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841017" y="3402773"/>
            <a:ext cx="3342183" cy="6182120"/>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E4764-0058-4C02-9046-1268E18764FE}" type="datetimeFigureOut">
              <a:rPr lang="en-GB" smtClean="0"/>
              <a:t>03/03/2026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3241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F9E4764-0058-4C02-9046-1268E18764FE}" type="datetimeFigureOut">
              <a:rPr lang="en-GB" smtClean="0"/>
              <a:t>03/03/2026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319390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9E4764-0058-4C02-9046-1268E18764FE}" type="datetimeFigureOut">
              <a:rPr lang="en-GB" smtClean="0"/>
              <a:t>03/03/2026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212134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64" y="427210"/>
            <a:ext cx="2487604" cy="1818124"/>
          </a:xfrm>
        </p:spPr>
        <p:txBody>
          <a:bodyPr anchor="b"/>
          <a:lstStyle>
            <a:lvl1pPr algn="l">
              <a:defRPr sz="2300" b="1"/>
            </a:lvl1pPr>
          </a:lstStyle>
          <a:p>
            <a:r>
              <a:rPr lang="en-US"/>
              <a:t>Click to edit Master title style</a:t>
            </a:r>
            <a:endParaRPr lang="en-GB"/>
          </a:p>
        </p:txBody>
      </p:sp>
      <p:sp>
        <p:nvSpPr>
          <p:cNvPr id="3" name="Content Placeholder 2"/>
          <p:cNvSpPr>
            <a:spLocks noGrp="1"/>
          </p:cNvSpPr>
          <p:nvPr>
            <p:ph idx="1"/>
          </p:nvPr>
        </p:nvSpPr>
        <p:spPr>
          <a:xfrm>
            <a:off x="2956244" y="427210"/>
            <a:ext cx="4226957" cy="9157684"/>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78064" y="2245334"/>
            <a:ext cx="2487604" cy="7339560"/>
          </a:xfrm>
        </p:spPr>
        <p:txBody>
          <a:bodyPr/>
          <a:lstStyle>
            <a:lvl1pPr marL="0" indent="0">
              <a:buNone/>
              <a:defRPr sz="1600"/>
            </a:lvl1pPr>
            <a:lvl2pPr marL="522580" indent="0">
              <a:buNone/>
              <a:defRPr sz="1400"/>
            </a:lvl2pPr>
            <a:lvl3pPr marL="1045159" indent="0">
              <a:buNone/>
              <a:defRPr sz="1100"/>
            </a:lvl3pPr>
            <a:lvl4pPr marL="1567739" indent="0">
              <a:buNone/>
              <a:defRPr sz="1000"/>
            </a:lvl4pPr>
            <a:lvl5pPr marL="2090318" indent="0">
              <a:buNone/>
              <a:defRPr sz="1000"/>
            </a:lvl5pPr>
            <a:lvl6pPr marL="2612898" indent="0">
              <a:buNone/>
              <a:defRPr sz="1000"/>
            </a:lvl6pPr>
            <a:lvl7pPr marL="3135478" indent="0">
              <a:buNone/>
              <a:defRPr sz="1000"/>
            </a:lvl7pPr>
            <a:lvl8pPr marL="3658057" indent="0">
              <a:buNone/>
              <a:defRPr sz="1000"/>
            </a:lvl8pPr>
            <a:lvl9pPr marL="418063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41039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060" y="7510940"/>
            <a:ext cx="4536758" cy="886709"/>
          </a:xfrm>
        </p:spPr>
        <p:txBody>
          <a:bodyPr anchor="b"/>
          <a:lstStyle>
            <a:lvl1pPr algn="l">
              <a:defRPr sz="2300" b="1"/>
            </a:lvl1pPr>
          </a:lstStyle>
          <a:p>
            <a:r>
              <a:rPr lang="en-US"/>
              <a:t>Click to edit Master title style</a:t>
            </a:r>
            <a:endParaRPr lang="en-GB"/>
          </a:p>
        </p:txBody>
      </p:sp>
      <p:sp>
        <p:nvSpPr>
          <p:cNvPr id="3" name="Picture Placeholder 2"/>
          <p:cNvSpPr>
            <a:spLocks noGrp="1"/>
          </p:cNvSpPr>
          <p:nvPr>
            <p:ph type="pic" idx="1"/>
          </p:nvPr>
        </p:nvSpPr>
        <p:spPr>
          <a:xfrm>
            <a:off x="1482060" y="958737"/>
            <a:ext cx="4536758" cy="6437948"/>
          </a:xfrm>
        </p:spPr>
        <p:txBody>
          <a:bodyPr/>
          <a:lstStyle>
            <a:lvl1pPr marL="0" indent="0">
              <a:buNone/>
              <a:defRPr sz="3700"/>
            </a:lvl1pPr>
            <a:lvl2pPr marL="522580" indent="0">
              <a:buNone/>
              <a:defRPr sz="3200"/>
            </a:lvl2pPr>
            <a:lvl3pPr marL="1045159" indent="0">
              <a:buNone/>
              <a:defRPr sz="2700"/>
            </a:lvl3pPr>
            <a:lvl4pPr marL="1567739" indent="0">
              <a:buNone/>
              <a:defRPr sz="2300"/>
            </a:lvl4pPr>
            <a:lvl5pPr marL="2090318" indent="0">
              <a:buNone/>
              <a:defRPr sz="2300"/>
            </a:lvl5pPr>
            <a:lvl6pPr marL="2612898" indent="0">
              <a:buNone/>
              <a:defRPr sz="2300"/>
            </a:lvl6pPr>
            <a:lvl7pPr marL="3135478" indent="0">
              <a:buNone/>
              <a:defRPr sz="2300"/>
            </a:lvl7pPr>
            <a:lvl8pPr marL="3658057" indent="0">
              <a:buNone/>
              <a:defRPr sz="2300"/>
            </a:lvl8pPr>
            <a:lvl9pPr marL="4180637" indent="0">
              <a:buNone/>
              <a:defRPr sz="2300"/>
            </a:lvl9pPr>
          </a:lstStyle>
          <a:p>
            <a:endParaRPr lang="en-GB"/>
          </a:p>
        </p:txBody>
      </p:sp>
      <p:sp>
        <p:nvSpPr>
          <p:cNvPr id="4" name="Text Placeholder 3"/>
          <p:cNvSpPr>
            <a:spLocks noGrp="1"/>
          </p:cNvSpPr>
          <p:nvPr>
            <p:ph type="body" sz="half" idx="2"/>
          </p:nvPr>
        </p:nvSpPr>
        <p:spPr>
          <a:xfrm>
            <a:off x="1482060" y="8397649"/>
            <a:ext cx="4536758" cy="1259273"/>
          </a:xfrm>
        </p:spPr>
        <p:txBody>
          <a:bodyPr/>
          <a:lstStyle>
            <a:lvl1pPr marL="0" indent="0">
              <a:buNone/>
              <a:defRPr sz="1600"/>
            </a:lvl1pPr>
            <a:lvl2pPr marL="522580" indent="0">
              <a:buNone/>
              <a:defRPr sz="1400"/>
            </a:lvl2pPr>
            <a:lvl3pPr marL="1045159" indent="0">
              <a:buNone/>
              <a:defRPr sz="1100"/>
            </a:lvl3pPr>
            <a:lvl4pPr marL="1567739" indent="0">
              <a:buNone/>
              <a:defRPr sz="1000"/>
            </a:lvl4pPr>
            <a:lvl5pPr marL="2090318" indent="0">
              <a:buNone/>
              <a:defRPr sz="1000"/>
            </a:lvl5pPr>
            <a:lvl6pPr marL="2612898" indent="0">
              <a:buNone/>
              <a:defRPr sz="1000"/>
            </a:lvl6pPr>
            <a:lvl7pPr marL="3135478" indent="0">
              <a:buNone/>
              <a:defRPr sz="1000"/>
            </a:lvl7pPr>
            <a:lvl8pPr marL="3658057" indent="0">
              <a:buNone/>
              <a:defRPr sz="1000"/>
            </a:lvl8pPr>
            <a:lvl9pPr marL="418063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757635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8063" y="429694"/>
            <a:ext cx="6805137" cy="1788319"/>
          </a:xfrm>
          <a:prstGeom prst="rect">
            <a:avLst/>
          </a:prstGeom>
        </p:spPr>
        <p:txBody>
          <a:bodyPr vert="horz" lIns="104516" tIns="52258" rIns="104516" bIns="5225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78063" y="2503648"/>
            <a:ext cx="6805137" cy="7081246"/>
          </a:xfrm>
          <a:prstGeom prst="rect">
            <a:avLst/>
          </a:prstGeom>
        </p:spPr>
        <p:txBody>
          <a:bodyPr vert="horz" lIns="104516" tIns="52258" rIns="104516" bIns="5225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78063" y="9945041"/>
            <a:ext cx="1764295" cy="571268"/>
          </a:xfrm>
          <a:prstGeom prst="rect">
            <a:avLst/>
          </a:prstGeom>
        </p:spPr>
        <p:txBody>
          <a:bodyPr vert="horz" lIns="104516" tIns="52258" rIns="104516" bIns="52258" rtlCol="0" anchor="ctr"/>
          <a:lstStyle>
            <a:lvl1pPr algn="l">
              <a:defRPr sz="1400">
                <a:solidFill>
                  <a:schemeClr val="tx1">
                    <a:tint val="75000"/>
                  </a:schemeClr>
                </a:solidFill>
              </a:defRPr>
            </a:lvl1pPr>
          </a:lstStyle>
          <a:p>
            <a:fld id="{1F9E4764-0058-4C02-9046-1268E18764FE}" type="datetimeFigureOut">
              <a:rPr lang="en-GB" smtClean="0"/>
              <a:t>03/03/2026</a:t>
            </a:fld>
            <a:endParaRPr lang="en-GB"/>
          </a:p>
        </p:txBody>
      </p:sp>
      <p:sp>
        <p:nvSpPr>
          <p:cNvPr id="5" name="Footer Placeholder 4"/>
          <p:cNvSpPr>
            <a:spLocks noGrp="1"/>
          </p:cNvSpPr>
          <p:nvPr>
            <p:ph type="ftr" sz="quarter" idx="3"/>
          </p:nvPr>
        </p:nvSpPr>
        <p:spPr>
          <a:xfrm>
            <a:off x="2583432" y="9945041"/>
            <a:ext cx="2394400" cy="571268"/>
          </a:xfrm>
          <a:prstGeom prst="rect">
            <a:avLst/>
          </a:prstGeom>
        </p:spPr>
        <p:txBody>
          <a:bodyPr vert="horz" lIns="104516" tIns="52258" rIns="104516" bIns="52258" rtlCol="0" anchor="ctr"/>
          <a:lstStyle>
            <a:lvl1pPr algn="ctr">
              <a:defRPr sz="14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418905" y="9945041"/>
            <a:ext cx="1764295" cy="571268"/>
          </a:xfrm>
          <a:prstGeom prst="rect">
            <a:avLst/>
          </a:prstGeom>
        </p:spPr>
        <p:txBody>
          <a:bodyPr vert="horz" lIns="104516" tIns="52258" rIns="104516" bIns="52258" rtlCol="0" anchor="ctr"/>
          <a:lstStyle>
            <a:lvl1pPr algn="r">
              <a:defRPr sz="1400">
                <a:solidFill>
                  <a:schemeClr val="tx1">
                    <a:tint val="75000"/>
                  </a:schemeClr>
                </a:solidFill>
              </a:defRPr>
            </a:lvl1pPr>
          </a:lstStyle>
          <a:p>
            <a:fld id="{734D90BC-E1B9-44E3-B306-D895F73E3EA0}" type="slidenum">
              <a:rPr lang="en-GB" smtClean="0"/>
              <a:t>‹#›</a:t>
            </a:fld>
            <a:endParaRPr lang="en-GB"/>
          </a:p>
        </p:txBody>
      </p:sp>
    </p:spTree>
    <p:extLst>
      <p:ext uri="{BB962C8B-B14F-4D97-AF65-F5344CB8AC3E}">
        <p14:creationId xmlns:p14="http://schemas.microsoft.com/office/powerpoint/2010/main" val="1147596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5159" rtl="0" eaLnBrk="1" latinLnBrk="0" hangingPunct="1">
        <a:spcBef>
          <a:spcPct val="0"/>
        </a:spcBef>
        <a:buNone/>
        <a:defRPr sz="5000" kern="1200">
          <a:solidFill>
            <a:schemeClr val="tx1"/>
          </a:solidFill>
          <a:latin typeface="+mj-lt"/>
          <a:ea typeface="+mj-ea"/>
          <a:cs typeface="+mj-cs"/>
        </a:defRPr>
      </a:lvl1pPr>
    </p:titleStyle>
    <p:bodyStyle>
      <a:lvl1pPr marL="391935" indent="-391935" algn="l" defTabSz="1045159"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9192" indent="-326612" algn="l" defTabSz="1045159"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6449" indent="-261290" algn="l" defTabSz="1045159"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9029"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51608"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74188"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9676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934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4192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2gMe6zujWAhUGwxQKHTOQDGkQjRwIBw&amp;url=http://www.pngall.com/spring-png&amp;psig=AOvVaw3KIfY0ffVgwlBjUnNg_AE_&amp;ust=1507812753978512"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source=images&amp;cd=&amp;cad=rja&amp;uact=8&amp;ved=0ahUKEwjamrjg3ZPPAhUEcBoKHZ_BCr8QjRwIBw&amp;url=http://cglenenglish.weebly.com/&amp;bvm=bv.133053837,d.ZGg&amp;psig=AFQjCNGwCzMSG1eGr-1UkoeMxFgAm3K4LQ&amp;ust=147410995191003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ahUKEwjv3-3n8I7PAhWIbxQKHZJzDkkQjRwIBw&amp;url=http://www.imperial.ac.uk/languages/degrees-with-language-for-science/&amp;bvm=bv.132653024,d.ZGg&amp;psig=AFQjCNF7UR-nsM4Wsdgr0AWh_dNrRJotjA&amp;ust=1473943276291010"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uk/url?sa=i&amp;rct=j&amp;q=&amp;esrc=s&amp;source=images&amp;cd=&amp;cad=rja&amp;uact=8&amp;ved=0ahUKEwj-kYiq7I7PAhVIPBoKHV39BTkQjRwIBw&amp;url=http://www.clipartpanda.com/categories/music-notes-clip-art-colorful&amp;bvm=bv.132653024,d.ZGg&amp;psig=AFQjCNGcXCbGnbCPEClZusUNi8XRlSryjA&amp;ust=1473942093050083"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uk/url?sa=i&amp;rct=j&amp;q=&amp;esrc=s&amp;source=images&amp;cd=&amp;cad=rja&amp;uact=8&amp;ved=0ahUKEwjMzcCYyqzPAhXK2RoKHWQaCHsQjRwIBw&amp;url=http://www.york-property-services.co.uk/computing/&amp;psig=AFQjCNG9fAyGYX3iOmDw-oiEXwSJDV1pdw&amp;ust=1474963701681374"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Line 25"/>
          <p:cNvSpPr>
            <a:spLocks noChangeShapeType="1"/>
          </p:cNvSpPr>
          <p:nvPr/>
        </p:nvSpPr>
        <p:spPr bwMode="auto">
          <a:xfrm flipH="1">
            <a:off x="7148712" y="427399"/>
            <a:ext cx="0" cy="9793287"/>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15" name="Line 15"/>
          <p:cNvSpPr>
            <a:spLocks noChangeShapeType="1"/>
          </p:cNvSpPr>
          <p:nvPr/>
        </p:nvSpPr>
        <p:spPr bwMode="auto">
          <a:xfrm flipV="1">
            <a:off x="193875" y="282936"/>
            <a:ext cx="6954837" cy="0"/>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16" name="Line 16"/>
          <p:cNvSpPr>
            <a:spLocks noChangeShapeType="1"/>
          </p:cNvSpPr>
          <p:nvPr/>
        </p:nvSpPr>
        <p:spPr bwMode="auto">
          <a:xfrm>
            <a:off x="481212" y="427399"/>
            <a:ext cx="6481763"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17" name="Line 26"/>
          <p:cNvSpPr>
            <a:spLocks noChangeShapeType="1"/>
          </p:cNvSpPr>
          <p:nvPr/>
        </p:nvSpPr>
        <p:spPr bwMode="auto">
          <a:xfrm>
            <a:off x="6996312" y="571861"/>
            <a:ext cx="0" cy="9577388"/>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pic>
        <p:nvPicPr>
          <p:cNvPr id="18" name="Picture 17"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2446" y="581336"/>
            <a:ext cx="2137693" cy="2041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Line 25"/>
          <p:cNvSpPr>
            <a:spLocks noChangeShapeType="1"/>
          </p:cNvSpPr>
          <p:nvPr/>
        </p:nvSpPr>
        <p:spPr bwMode="auto">
          <a:xfrm>
            <a:off x="200225" y="427399"/>
            <a:ext cx="0" cy="9793287"/>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20" name="Line 15"/>
          <p:cNvSpPr>
            <a:spLocks noChangeShapeType="1"/>
          </p:cNvSpPr>
          <p:nvPr/>
        </p:nvSpPr>
        <p:spPr bwMode="auto">
          <a:xfrm flipV="1">
            <a:off x="193875" y="10363561"/>
            <a:ext cx="6954837" cy="0"/>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21" name="Line 26"/>
          <p:cNvSpPr>
            <a:spLocks noChangeShapeType="1"/>
          </p:cNvSpPr>
          <p:nvPr/>
        </p:nvSpPr>
        <p:spPr bwMode="auto">
          <a:xfrm>
            <a:off x="338337" y="498836"/>
            <a:ext cx="0" cy="9650413"/>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22" name="Line 16"/>
          <p:cNvSpPr>
            <a:spLocks noChangeShapeType="1"/>
          </p:cNvSpPr>
          <p:nvPr/>
        </p:nvSpPr>
        <p:spPr bwMode="auto">
          <a:xfrm>
            <a:off x="506612" y="10220686"/>
            <a:ext cx="63119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a:p>
        </p:txBody>
      </p:sp>
      <p:sp>
        <p:nvSpPr>
          <p:cNvPr id="23" name="TextBox 12"/>
          <p:cNvSpPr txBox="1"/>
          <p:nvPr/>
        </p:nvSpPr>
        <p:spPr>
          <a:xfrm>
            <a:off x="647105" y="2731754"/>
            <a:ext cx="6048375" cy="4893647"/>
          </a:xfrm>
          <a:prstGeom prst="rect">
            <a:avLst/>
          </a:prstGeom>
          <a:noFill/>
        </p:spPr>
        <p:txBody>
          <a:bodyPr>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pPr algn="ctr">
              <a:defRPr/>
            </a:pPr>
            <a:r>
              <a:rPr lang="en-GB" sz="8000" b="1" dirty="0">
                <a:solidFill>
                  <a:srgbClr val="0000FF"/>
                </a:solidFill>
                <a:effectLst>
                  <a:outerShdw blurRad="38100" dist="38100" dir="2700000" algn="tl">
                    <a:srgbClr val="000000">
                      <a:alpha val="43137"/>
                    </a:srgbClr>
                  </a:outerShdw>
                </a:effectLst>
                <a:latin typeface="Gabriola" panose="04040605051002020D02" pitchFamily="82" charset="0"/>
              </a:rPr>
              <a:t>Curriculum Overview</a:t>
            </a:r>
          </a:p>
          <a:p>
            <a:pPr algn="ctr">
              <a:defRPr/>
            </a:pPr>
            <a:r>
              <a:rPr lang="en-GB" sz="8000" b="1" dirty="0">
                <a:solidFill>
                  <a:schemeClr val="tx2">
                    <a:lumMod val="75000"/>
                  </a:schemeClr>
                </a:solidFill>
                <a:effectLst>
                  <a:outerShdw blurRad="38100" dist="38100" dir="2700000" algn="tl">
                    <a:srgbClr val="000000">
                      <a:alpha val="43137"/>
                    </a:srgbClr>
                  </a:outerShdw>
                </a:effectLst>
                <a:latin typeface="Gabriola" panose="04040605051002020D02" pitchFamily="82" charset="0"/>
              </a:rPr>
              <a:t>Year 2</a:t>
            </a:r>
            <a:endParaRPr lang="en-GB" sz="5000" b="1" dirty="0">
              <a:solidFill>
                <a:schemeClr val="tx2">
                  <a:lumMod val="75000"/>
                </a:schemeClr>
              </a:solidFill>
              <a:effectLst>
                <a:outerShdw blurRad="38100" dist="38100" dir="2700000" algn="tl">
                  <a:srgbClr val="000000">
                    <a:alpha val="43137"/>
                  </a:srgbClr>
                </a:outerShdw>
              </a:effectLst>
              <a:latin typeface="Gabriola" panose="04040605051002020D02" pitchFamily="82" charset="0"/>
            </a:endParaRPr>
          </a:p>
          <a:p>
            <a:pPr algn="ctr">
              <a:defRPr/>
            </a:pPr>
            <a:r>
              <a:rPr lang="en-GB" sz="7200" b="1" dirty="0">
                <a:solidFill>
                  <a:srgbClr val="0000FF"/>
                </a:solidFill>
                <a:effectLst>
                  <a:outerShdw blurRad="38100" dist="38100" dir="2700000" algn="tl">
                    <a:srgbClr val="000000">
                      <a:alpha val="43137"/>
                    </a:srgbClr>
                  </a:outerShdw>
                </a:effectLst>
                <a:latin typeface="Gabriola" panose="04040605051002020D02" pitchFamily="82" charset="0"/>
              </a:rPr>
              <a:t>Spring Term</a:t>
            </a:r>
            <a:endParaRPr lang="en-GB" sz="5400" b="1" dirty="0">
              <a:solidFill>
                <a:srgbClr val="0000FF"/>
              </a:solidFill>
              <a:effectLst>
                <a:outerShdw blurRad="38100" dist="38100" dir="2700000" algn="tl">
                  <a:srgbClr val="000000">
                    <a:alpha val="43137"/>
                  </a:srgbClr>
                </a:outerShdw>
              </a:effectLst>
              <a:latin typeface="Gabriola" panose="04040605051002020D02" pitchFamily="82" charset="0"/>
            </a:endParaRPr>
          </a:p>
        </p:txBody>
      </p:sp>
      <p:pic>
        <p:nvPicPr>
          <p:cNvPr id="24" name="Picture 23" descr="Image result for spri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794" y="7484282"/>
            <a:ext cx="6651675"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223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F6507D-507A-349E-2293-AD929DFB1E07}"/>
              </a:ext>
            </a:extLst>
          </p:cNvPr>
          <p:cNvSpPr txBox="1"/>
          <p:nvPr/>
        </p:nvSpPr>
        <p:spPr>
          <a:xfrm>
            <a:off x="360631" y="609808"/>
            <a:ext cx="6840000" cy="8340745"/>
          </a:xfrm>
          <a:prstGeom prst="rect">
            <a:avLst/>
          </a:prstGeom>
          <a:noFill/>
          <a:ln>
            <a:solidFill>
              <a:srgbClr val="C00000"/>
            </a:solidFill>
          </a:ln>
        </p:spPr>
        <p:txBody>
          <a:bodyPr wrap="square" rtlCol="0">
            <a:spAutoFit/>
          </a:bodyPr>
          <a:lstStyle/>
          <a:p>
            <a:r>
              <a:rPr lang="en-GB" sz="4000" b="1" dirty="0">
                <a:latin typeface="Sassoon Penpals Joined" pitchFamily="50" charset="0"/>
              </a:rPr>
              <a:t>RE</a:t>
            </a:r>
          </a:p>
          <a:p>
            <a:r>
              <a:rPr lang="en-US" sz="2800" b="1" dirty="0">
                <a:latin typeface="Sassoon Penpals Joined" pitchFamily="50" charset="0"/>
              </a:rPr>
              <a:t>Christmas</a:t>
            </a:r>
          </a:p>
          <a:p>
            <a:r>
              <a:rPr lang="en-US" sz="2000" dirty="0">
                <a:latin typeface="Sassoon Penpals Joined" pitchFamily="50" charset="0"/>
              </a:rPr>
              <a:t>Children will know and be able to sequence the story of Christmas from the annunciation to the flight into Egypt. Be able to trace the journey of Mary and Joseph on a map. Understand some of the difficulties faced by Mary and Joseph and why their journeys to Bethlehem and Egypt were necessary.</a:t>
            </a:r>
          </a:p>
          <a:p>
            <a:endParaRPr lang="en-US" sz="2800" b="1" dirty="0">
              <a:latin typeface="Sassoon Penpals Joined" pitchFamily="50" charset="0"/>
            </a:endParaRPr>
          </a:p>
          <a:p>
            <a:r>
              <a:rPr lang="en-US" sz="2800" b="1" dirty="0">
                <a:latin typeface="Sassoon Penpals Joined" pitchFamily="50" charset="0"/>
              </a:rPr>
              <a:t>Parables and Miracles</a:t>
            </a:r>
          </a:p>
          <a:p>
            <a:r>
              <a:rPr lang="en-US" sz="2000" dirty="0">
                <a:latin typeface="Sassoon Penpals Joined" pitchFamily="50" charset="0"/>
              </a:rPr>
              <a:t>Children will learn about the Sacrament of the Sick. Find out about some of the parables that Jesus told including the Parable of the Talents. Talk about the miracles Jesus performed and how they changed people’s lives.</a:t>
            </a:r>
          </a:p>
          <a:p>
            <a:endParaRPr lang="en-GB" sz="2800" b="1" dirty="0">
              <a:latin typeface="Sassoon Penpals Joined" pitchFamily="50" charset="0"/>
            </a:endParaRPr>
          </a:p>
          <a:p>
            <a:r>
              <a:rPr lang="en-GB" sz="2800" b="1" dirty="0">
                <a:latin typeface="Sassoon Penpals Joined" pitchFamily="50" charset="0"/>
              </a:rPr>
              <a:t>Lent</a:t>
            </a:r>
            <a:endParaRPr lang="en-GB" sz="2000" b="1" dirty="0">
              <a:latin typeface="Sassoon Penpals Joined" pitchFamily="50" charset="0"/>
            </a:endParaRPr>
          </a:p>
          <a:p>
            <a:r>
              <a:rPr lang="en-GB" sz="2000" dirty="0">
                <a:latin typeface="Sassoon Penpals Joined" pitchFamily="50" charset="0"/>
              </a:rPr>
              <a:t>Children will know the importance of Jesus’ teaching about forgiveness.  Be able to express the difficulties associated with being a forgiving person. Some understanding of how we experience forgiveness through the Sacrament of Reconciliation</a:t>
            </a:r>
          </a:p>
          <a:p>
            <a:endParaRPr lang="en-GB" sz="2800" b="1" dirty="0">
              <a:latin typeface="Sassoon Penpals Joined" pitchFamily="50" charset="0"/>
              <a:ea typeface="Calibri"/>
              <a:cs typeface="Times New Roman"/>
            </a:endParaRPr>
          </a:p>
          <a:p>
            <a:r>
              <a:rPr lang="en-GB" sz="2800" b="1" dirty="0">
                <a:latin typeface="Sassoon Penpals Joined" pitchFamily="50" charset="0"/>
                <a:ea typeface="Calibri"/>
                <a:cs typeface="Times New Roman"/>
              </a:rPr>
              <a:t>Holy Week</a:t>
            </a:r>
          </a:p>
          <a:p>
            <a:r>
              <a:rPr lang="en-GB" sz="2000" dirty="0">
                <a:latin typeface="Sassoon Penpals Joined" pitchFamily="50" charset="0"/>
              </a:rPr>
              <a:t>Children will know the sequence of events of Holy Week. Think of reasons why Christians praise and thank Jesus today. Understand something of the words and actions of Jesus at the Last Supper and reflect on his suffering and death.</a:t>
            </a:r>
          </a:p>
          <a:p>
            <a:endParaRPr lang="en-GB" sz="2000" dirty="0">
              <a:latin typeface="Sassoon Penpals Joined" pitchFamily="50" charset="0"/>
              <a:ea typeface="Calibri"/>
              <a:cs typeface="Times New Roman"/>
            </a:endParaRPr>
          </a:p>
        </p:txBody>
      </p:sp>
    </p:spTree>
    <p:extLst>
      <p:ext uri="{BB962C8B-B14F-4D97-AF65-F5344CB8AC3E}">
        <p14:creationId xmlns:p14="http://schemas.microsoft.com/office/powerpoint/2010/main" val="684587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Image result for english">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6735" y="4313769"/>
            <a:ext cx="1847079" cy="83283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60632" y="252388"/>
            <a:ext cx="6839999" cy="3908762"/>
          </a:xfrm>
          <a:prstGeom prst="rect">
            <a:avLst/>
          </a:prstGeom>
          <a:ln>
            <a:solidFill>
              <a:schemeClr val="accent5">
                <a:lumMod val="75000"/>
              </a:schemeClr>
            </a:solidFill>
          </a:ln>
        </p:spPr>
        <p:txBody>
          <a:bodyPr wrap="square">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pPr algn="just"/>
            <a:r>
              <a:rPr lang="en-GB" sz="2800" b="1" dirty="0">
                <a:latin typeface="Sassoon Penpals Joined" pitchFamily="50" charset="0"/>
              </a:rPr>
              <a:t>Whole Class Reading</a:t>
            </a:r>
          </a:p>
          <a:p>
            <a:pPr algn="just"/>
            <a:endParaRPr lang="en-GB" sz="2000" dirty="0">
              <a:latin typeface="Sassoon Penpals Joined" pitchFamily="50" charset="0"/>
            </a:endParaRPr>
          </a:p>
          <a:p>
            <a:pPr algn="just"/>
            <a:r>
              <a:rPr lang="en-GB" sz="2000" b="1" dirty="0">
                <a:latin typeface="Sassoon Penpals Joined" pitchFamily="50" charset="0"/>
              </a:rPr>
              <a:t>Linked Texts </a:t>
            </a:r>
            <a:r>
              <a:rPr lang="en-GB" sz="2000" dirty="0">
                <a:latin typeface="Sassoon Penpals Joined" pitchFamily="50" charset="0"/>
              </a:rPr>
              <a:t>– children will focus upon a key theme in their weekly linked text to enable them to be able to engage with a variety of narrative, informational texts and poetry.</a:t>
            </a:r>
          </a:p>
          <a:p>
            <a:pPr algn="just"/>
            <a:endParaRPr lang="en-GB" sz="2000" dirty="0">
              <a:latin typeface="Sassoon Penpals Joined" pitchFamily="50" charset="0"/>
            </a:endParaRPr>
          </a:p>
          <a:p>
            <a:pPr algn="just"/>
            <a:r>
              <a:rPr lang="en-GB" sz="2000" dirty="0">
                <a:latin typeface="Sassoon Penpals Joined" pitchFamily="50" charset="0"/>
              </a:rPr>
              <a:t>The </a:t>
            </a:r>
            <a:r>
              <a:rPr lang="en-GB" sz="2000" dirty="0" err="1">
                <a:latin typeface="Sassoon Penpals Joined" pitchFamily="50" charset="0"/>
              </a:rPr>
              <a:t>HodgeHeg</a:t>
            </a:r>
            <a:r>
              <a:rPr lang="en-GB" sz="2000" dirty="0">
                <a:latin typeface="Sassoon Penpals Joined" pitchFamily="50" charset="0"/>
              </a:rPr>
              <a:t> - about a clever young hedgehog named Max who wants to solve a very dangerous problem. Max lives with his family in a park near a busy road. The road is extremely dangerous because cars speed by, and many hedgehogs are injured trying to cross it the usual way — by curling into a ball (“hedgehog” style).After his family members are hurt, Max decides there must be a safer way to cross the road.</a:t>
            </a:r>
          </a:p>
        </p:txBody>
      </p:sp>
      <p:sp>
        <p:nvSpPr>
          <p:cNvPr id="4" name="TextBox 3"/>
          <p:cNvSpPr txBox="1"/>
          <p:nvPr/>
        </p:nvSpPr>
        <p:spPr>
          <a:xfrm>
            <a:off x="360631" y="4284836"/>
            <a:ext cx="6840000" cy="6278642"/>
          </a:xfrm>
          <a:prstGeom prst="rect">
            <a:avLst/>
          </a:prstGeom>
          <a:noFill/>
          <a:ln>
            <a:solidFill>
              <a:schemeClr val="bg2">
                <a:lumMod val="50000"/>
              </a:schemeClr>
            </a:solidFill>
          </a:ln>
        </p:spPr>
        <p:txBody>
          <a:bodyPr wrap="square" rtlCol="0">
            <a:spAutoFit/>
          </a:bodyPr>
          <a:lstStyle/>
          <a:p>
            <a:r>
              <a:rPr lang="en-GB" sz="2800" b="1" dirty="0">
                <a:latin typeface="Sassoon Penpals Joined" pitchFamily="50" charset="0"/>
              </a:rPr>
              <a:t>English</a:t>
            </a:r>
          </a:p>
          <a:p>
            <a:endParaRPr lang="en-GB" sz="2800" b="1" dirty="0">
              <a:latin typeface="Sassoon Penpals Joined" pitchFamily="50" charset="0"/>
            </a:endParaRPr>
          </a:p>
          <a:p>
            <a:r>
              <a:rPr lang="en-US" sz="2000" b="1" dirty="0">
                <a:latin typeface="Sassoon Penpals Joined" pitchFamily="50" charset="0"/>
              </a:rPr>
              <a:t>Poetry</a:t>
            </a:r>
            <a:r>
              <a:rPr lang="en-US" sz="2000" dirty="0">
                <a:latin typeface="Sassoon Penpals Joined" pitchFamily="50" charset="0"/>
              </a:rPr>
              <a:t>:  This unit encourages pupils to listen to, read and respond to strong rhymes and patterns, and to explore different forms of poetry. Pupils are encouraged to join in and enjoy playing with words, rhythm and language. Children will have the opportunity to engage in ‘performance’ on their own and collaboratively, including where appropriate singing, doing actions and acting out. They will also be supported to have a go at their own poetry writing.</a:t>
            </a:r>
          </a:p>
          <a:p>
            <a:endParaRPr lang="en-US" sz="2000" b="1" dirty="0">
              <a:latin typeface="Sassoon Penpals Joined" pitchFamily="50" charset="0"/>
            </a:endParaRPr>
          </a:p>
          <a:p>
            <a:r>
              <a:rPr lang="en-US" sz="2000" b="1" dirty="0">
                <a:latin typeface="Sassoon Penpals Joined" pitchFamily="50" charset="0"/>
              </a:rPr>
              <a:t>An Introduction to Shakespeare:</a:t>
            </a:r>
          </a:p>
          <a:p>
            <a:r>
              <a:rPr lang="en-US" sz="2000" dirty="0">
                <a:latin typeface="Sassoon Penpals Joined" pitchFamily="50" charset="0"/>
              </a:rPr>
              <a:t>The unit introduces pupils to the nature of performance and play script. Shakespeare’s work is rooted in our rich cultural heritage and his work can be interpreted at many different levels, but essentially they cover themes of friendship, love, conflict, jealousy and betrayal that are common to many narrative forms that young pupils will be familiar with. We develop pupils’ understanding of </a:t>
            </a:r>
            <a:r>
              <a:rPr lang="en-US" sz="2000" dirty="0" err="1">
                <a:latin typeface="Sassoon Penpals Joined" pitchFamily="50" charset="0"/>
              </a:rPr>
              <a:t>dramatisation</a:t>
            </a:r>
            <a:r>
              <a:rPr lang="en-US" sz="2000" dirty="0">
                <a:latin typeface="Sassoon Penpals Joined" pitchFamily="50" charset="0"/>
              </a:rPr>
              <a:t> as a way of telling a stories and make comparisons between stories and their characters, settings and plotlines.</a:t>
            </a:r>
          </a:p>
          <a:p>
            <a:endParaRPr lang="en-GB" sz="2800" b="1" dirty="0">
              <a:effectLst/>
              <a:latin typeface="Sassoon Penpals Joined" pitchFamily="50" charset="0"/>
              <a:ea typeface="Times New Roman" panose="02020603050405020304" pitchFamily="18" charset="0"/>
            </a:endParaRPr>
          </a:p>
          <a:p>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6003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4247" y="108372"/>
            <a:ext cx="6984775" cy="6432530"/>
          </a:xfrm>
          <a:prstGeom prst="rect">
            <a:avLst/>
          </a:prstGeom>
          <a:noFill/>
          <a:ln>
            <a:noFill/>
          </a:ln>
        </p:spPr>
        <p:txBody>
          <a:bodyPr wrap="square" rtlCol="0">
            <a:spAutoFit/>
          </a:bodyPr>
          <a:lstStyle/>
          <a:p>
            <a:endParaRPr lang="en-GB" sz="2000" b="1" dirty="0">
              <a:latin typeface="Sassoon Penpals Joined" panose="02000400000000000000" pitchFamily="50" charset="0"/>
            </a:endParaRPr>
          </a:p>
          <a:p>
            <a:r>
              <a:rPr lang="en-GB" sz="2800" b="1" dirty="0">
                <a:latin typeface="Sassoon Penpals Joined" panose="02000400000000000000" pitchFamily="50" charset="0"/>
              </a:rPr>
              <a:t>Maths</a:t>
            </a:r>
          </a:p>
          <a:p>
            <a:endParaRPr lang="en-GB" sz="2800" b="1" dirty="0">
              <a:latin typeface="Sassoon Penpals Joined" panose="02000400000000000000" pitchFamily="50" charset="0"/>
            </a:endParaRPr>
          </a:p>
          <a:p>
            <a:r>
              <a:rPr lang="en-GB" sz="2000" b="1" dirty="0">
                <a:latin typeface="Sassoon Penpals" panose="02000400000000000000" pitchFamily="50" charset="0"/>
              </a:rPr>
              <a:t>Money</a:t>
            </a:r>
            <a:r>
              <a:rPr lang="en-GB" sz="2000" dirty="0">
                <a:latin typeface="Sassoon Penpals" panose="02000400000000000000" pitchFamily="50" charset="0"/>
              </a:rPr>
              <a:t> — recognising and using pounds and pence; combining coins to make values; solving simple addition/subtraction problems involving money (e.g. making amounts, giving change).</a:t>
            </a:r>
          </a:p>
          <a:p>
            <a:br>
              <a:rPr lang="en-GB" sz="2000" dirty="0">
                <a:latin typeface="Sassoon Penpals" panose="02000400000000000000" pitchFamily="50" charset="0"/>
              </a:rPr>
            </a:br>
            <a:r>
              <a:rPr lang="en-GB" sz="2000" b="1" dirty="0">
                <a:latin typeface="Sassoon Penpals" panose="02000400000000000000" pitchFamily="50" charset="0"/>
              </a:rPr>
              <a:t>Multiplication &amp; Division</a:t>
            </a:r>
            <a:r>
              <a:rPr lang="en-GB" sz="2000" dirty="0">
                <a:latin typeface="Sassoon Penpals" panose="02000400000000000000" pitchFamily="50" charset="0"/>
              </a:rPr>
              <a:t> — understanding equal groups; repeated addition; using arrays; building times‑table facts for 2, 5 and 10; dividing by 2, 5, 10; using grouping/sharing and number‑lines/arrays to divide; linking multiplication/division as inverse operations. </a:t>
            </a:r>
          </a:p>
          <a:p>
            <a:endParaRPr lang="en-GB" sz="2000" b="1" dirty="0">
              <a:latin typeface="Sassoon Penpals" panose="02000400000000000000" pitchFamily="50" charset="0"/>
            </a:endParaRPr>
          </a:p>
          <a:p>
            <a:r>
              <a:rPr lang="en-GB" sz="2000" b="1" dirty="0">
                <a:latin typeface="Sassoon Penpals" panose="02000400000000000000" pitchFamily="50" charset="0"/>
              </a:rPr>
              <a:t>Length &amp; Height</a:t>
            </a:r>
            <a:r>
              <a:rPr lang="en-GB" sz="2000" dirty="0">
                <a:latin typeface="Sassoon Penpals" panose="02000400000000000000" pitchFamily="50" charset="0"/>
              </a:rPr>
              <a:t> — measuring and comparing lengths and heights; using appropriate units; solving problems involving length/height in context. </a:t>
            </a:r>
          </a:p>
          <a:p>
            <a:endParaRPr lang="en-GB" sz="2000" b="1" dirty="0">
              <a:latin typeface="Sassoon Penpals" panose="02000400000000000000" pitchFamily="50" charset="0"/>
            </a:endParaRPr>
          </a:p>
          <a:p>
            <a:r>
              <a:rPr lang="en-GB" sz="2000" b="1" dirty="0">
                <a:latin typeface="Sassoon Penpals" panose="02000400000000000000" pitchFamily="50" charset="0"/>
              </a:rPr>
              <a:t>Mass, Capacity &amp; Temperature</a:t>
            </a:r>
            <a:r>
              <a:rPr lang="en-GB" sz="2000" dirty="0">
                <a:latin typeface="Sassoon Penpals" panose="02000400000000000000" pitchFamily="50" charset="0"/>
              </a:rPr>
              <a:t> — measuring and comparing mass (weight), capacity (volume) and temperature; using correct units; applying these in problem‑solving contexts. </a:t>
            </a:r>
            <a:br>
              <a:rPr lang="en-GB" sz="2000" dirty="0">
                <a:latin typeface="Sassoon Penpals" panose="02000400000000000000" pitchFamily="50" charset="0"/>
              </a:rPr>
            </a:br>
            <a:endParaRPr lang="en-GB" sz="2000" dirty="0">
              <a:latin typeface="Sassoon Penpals" panose="02000400000000000000" pitchFamily="50" charset="0"/>
            </a:endParaRPr>
          </a:p>
          <a:p>
            <a:endParaRPr lang="en-GB" sz="1600" dirty="0"/>
          </a:p>
        </p:txBody>
      </p:sp>
      <p:sp>
        <p:nvSpPr>
          <p:cNvPr id="9" name="Rectangle 8"/>
          <p:cNvSpPr/>
          <p:nvPr/>
        </p:nvSpPr>
        <p:spPr>
          <a:xfrm>
            <a:off x="324246" y="252389"/>
            <a:ext cx="6984775" cy="6408711"/>
          </a:xfrm>
          <a:prstGeom prst="rect">
            <a:avLst/>
          </a:prstGeom>
          <a:noFill/>
          <a:ln w="158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5571" y="252389"/>
            <a:ext cx="1636766" cy="916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4421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scienc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6655" y="468412"/>
            <a:ext cx="3315972" cy="93515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00403" y="324397"/>
            <a:ext cx="6900227" cy="6186309"/>
          </a:xfrm>
          <a:prstGeom prst="rect">
            <a:avLst/>
          </a:prstGeom>
          <a:noFill/>
          <a:ln>
            <a:solidFill>
              <a:schemeClr val="accent6">
                <a:lumMod val="75000"/>
              </a:schemeClr>
            </a:solidFill>
          </a:ln>
        </p:spPr>
        <p:txBody>
          <a:bodyPr wrap="square" rtlCol="0">
            <a:spAutoFit/>
          </a:bodyPr>
          <a:lstStyle/>
          <a:p>
            <a:r>
              <a:rPr lang="en-GB" sz="3600" b="1" dirty="0">
                <a:latin typeface="Sassoon Penpals Joined" pitchFamily="50" charset="0"/>
              </a:rPr>
              <a:t>Science</a:t>
            </a:r>
          </a:p>
          <a:p>
            <a:r>
              <a:rPr lang="en-GB" sz="2000" b="1" dirty="0">
                <a:latin typeface="Sassoon Penpals Joined" pitchFamily="50" charset="0"/>
              </a:rPr>
              <a:t>Animals and their needs</a:t>
            </a:r>
          </a:p>
          <a:p>
            <a:r>
              <a:rPr lang="en-GB" sz="2000" dirty="0">
                <a:latin typeface="Sassoon Penpals Joined" pitchFamily="50" charset="0"/>
              </a:rPr>
              <a:t>In this unit pupils begin by learning about the stages of human growth.  They will learn that animals grow until they are adult and that that different animals start life in different forms, some as eggs and some as live births and they look at the needs of the young of different species.  They will think and describe the basic needs of animals, including humans, for survival  and understand the importance for humans of exercise, eating the right amounts of different types of food, and hygiene. They will investigate the changes in their pulse rate before and after exercise and discuss their thoughts around the outcomes.</a:t>
            </a:r>
            <a:endParaRPr lang="en-US" sz="2000" b="1" dirty="0">
              <a:latin typeface="Sassoon Penpals Joined" pitchFamily="50" charset="0"/>
            </a:endParaRPr>
          </a:p>
          <a:p>
            <a:r>
              <a:rPr lang="en-US" sz="2000" b="1" dirty="0">
                <a:latin typeface="Sassoon Penpals Joined" pitchFamily="50" charset="0"/>
              </a:rPr>
              <a:t>Plants</a:t>
            </a:r>
          </a:p>
          <a:p>
            <a:r>
              <a:rPr lang="en-US" sz="2000" dirty="0">
                <a:latin typeface="Sassoon Penpals Joined" pitchFamily="50" charset="0"/>
              </a:rPr>
              <a:t>Pupils think about the difference between seeds and other objects and work out what a seed is.  They plant beans and monitor them weekly, observing, measuring, sketching and photographing them to provide a record of growth.  They investigate the basic needs of plants for healthy growth and explore the way that plants change through the seasons.  </a:t>
            </a:r>
          </a:p>
          <a:p>
            <a:r>
              <a:rPr lang="en-US" sz="2000" dirty="0">
                <a:latin typeface="Sassoon Penpals Joined" pitchFamily="50" charset="0"/>
              </a:rPr>
              <a:t>observe and describe how seeds and bulbs grow into mature plants. We find out and describe how plants need water, light and a suitable temperature to grow and stay healthy.</a:t>
            </a:r>
          </a:p>
        </p:txBody>
      </p:sp>
      <p:sp>
        <p:nvSpPr>
          <p:cNvPr id="3" name="TextBox 4">
            <a:extLst>
              <a:ext uri="{FF2B5EF4-FFF2-40B4-BE49-F238E27FC236}">
                <a16:creationId xmlns:a16="http://schemas.microsoft.com/office/drawing/2014/main" id="{C897F05F-8B4D-EF0C-4366-20FD82E96155}"/>
              </a:ext>
            </a:extLst>
          </p:cNvPr>
          <p:cNvSpPr txBox="1"/>
          <p:nvPr/>
        </p:nvSpPr>
        <p:spPr>
          <a:xfrm>
            <a:off x="300403" y="6866086"/>
            <a:ext cx="6840000" cy="3231654"/>
          </a:xfrm>
          <a:prstGeom prst="rect">
            <a:avLst/>
          </a:prstGeom>
          <a:noFill/>
          <a:ln>
            <a:solidFill>
              <a:schemeClr val="accent5">
                <a:lumMod val="75000"/>
              </a:schemeClr>
            </a:solidFill>
          </a:ln>
        </p:spPr>
        <p:txBody>
          <a:bodyPr wrap="square" rtlCol="0">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r>
              <a:rPr lang="en-GB" sz="2800" b="1" dirty="0">
                <a:latin typeface="Sassoon Penpals Joined" pitchFamily="50" charset="0"/>
              </a:rPr>
              <a:t>PE</a:t>
            </a:r>
          </a:p>
          <a:p>
            <a:endParaRPr lang="en-GB" sz="2800" b="1" dirty="0">
              <a:latin typeface="Sassoon Penpals Joined" pitchFamily="50" charset="0"/>
            </a:endParaRPr>
          </a:p>
          <a:p>
            <a:r>
              <a:rPr lang="en-GB" sz="2000" dirty="0">
                <a:latin typeface="Sassoon Penpals" panose="02000400000000000000" pitchFamily="50" charset="0"/>
              </a:rPr>
              <a:t>Next term in PE, pupils will develop balance, coordination, and control through </a:t>
            </a:r>
            <a:r>
              <a:rPr lang="en-GB" sz="2000" b="1" dirty="0">
                <a:latin typeface="Sassoon Penpals" panose="02000400000000000000" pitchFamily="50" charset="0"/>
              </a:rPr>
              <a:t>gymnastics</a:t>
            </a:r>
            <a:r>
              <a:rPr lang="en-GB" sz="2000" dirty="0">
                <a:latin typeface="Sassoon Penpals" panose="02000400000000000000" pitchFamily="50" charset="0"/>
              </a:rPr>
              <a:t>, practising basic shapes, rolls, and jumps. In </a:t>
            </a:r>
            <a:r>
              <a:rPr lang="en-GB" sz="2000" b="1" dirty="0">
                <a:latin typeface="Sassoon Penpals" panose="02000400000000000000" pitchFamily="50" charset="0"/>
              </a:rPr>
              <a:t>fitness</a:t>
            </a:r>
            <a:r>
              <a:rPr lang="en-GB" sz="2000" dirty="0">
                <a:latin typeface="Sassoon Penpals" panose="02000400000000000000" pitchFamily="50" charset="0"/>
              </a:rPr>
              <a:t>, they will explore exercises to improve strength, stamina, and overall health. </a:t>
            </a:r>
            <a:r>
              <a:rPr lang="en-GB" sz="2000" b="1" dirty="0">
                <a:latin typeface="Sassoon Penpals" panose="02000400000000000000" pitchFamily="50" charset="0"/>
              </a:rPr>
              <a:t>Dance</a:t>
            </a:r>
            <a:r>
              <a:rPr lang="en-GB" sz="2000" dirty="0">
                <a:latin typeface="Sassoon Penpals" panose="02000400000000000000" pitchFamily="50" charset="0"/>
              </a:rPr>
              <a:t> will focus on expressing ideas and stories through movement, working on rhythm, patterns, and simple routines. In </a:t>
            </a:r>
            <a:r>
              <a:rPr lang="en-GB" sz="2000" b="1" dirty="0">
                <a:latin typeface="Sassoon Penpals" panose="02000400000000000000" pitchFamily="50" charset="0"/>
              </a:rPr>
              <a:t>Mini Muay Thai</a:t>
            </a:r>
            <a:r>
              <a:rPr lang="en-GB" sz="2000" dirty="0">
                <a:latin typeface="Sassoon Penpals" panose="02000400000000000000" pitchFamily="50" charset="0"/>
              </a:rPr>
              <a:t>, pupils will learn basic martial arts techniques safely, developing agility, focus, and self-discipline.</a:t>
            </a:r>
            <a:endParaRPr lang="en-GB" sz="2800" b="1" dirty="0">
              <a:latin typeface="Sassoon Penpals" panose="02000400000000000000" pitchFamily="50" charset="0"/>
            </a:endParaRPr>
          </a:p>
          <a:p>
            <a:endParaRPr lang="en-GB" sz="2800" b="1" dirty="0">
              <a:latin typeface="Sassoon Penpals Joined" pitchFamily="50" charset="0"/>
            </a:endParaRPr>
          </a:p>
        </p:txBody>
      </p:sp>
    </p:spTree>
    <p:extLst>
      <p:ext uri="{BB962C8B-B14F-4D97-AF65-F5344CB8AC3E}">
        <p14:creationId xmlns:p14="http://schemas.microsoft.com/office/powerpoint/2010/main" val="3806102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247" y="396404"/>
            <a:ext cx="6840000" cy="3108543"/>
          </a:xfrm>
          <a:prstGeom prst="rect">
            <a:avLst/>
          </a:prstGeom>
          <a:noFill/>
          <a:ln>
            <a:solidFill>
              <a:srgbClr val="002060"/>
            </a:solidFill>
          </a:ln>
        </p:spPr>
        <p:txBody>
          <a:bodyPr wrap="square" rtlCol="0">
            <a:spAutoFit/>
          </a:bodyPr>
          <a:lstStyle/>
          <a:p>
            <a:r>
              <a:rPr lang="en-GB" sz="3600" b="1" dirty="0">
                <a:latin typeface="Sassoon Penpals Joined" pitchFamily="50" charset="0"/>
              </a:rPr>
              <a:t>History</a:t>
            </a:r>
          </a:p>
          <a:p>
            <a:r>
              <a:rPr lang="en-GB" sz="2000" b="1" dirty="0">
                <a:latin typeface="Sassoon Penpals" panose="02000400000000000000" pitchFamily="50" charset="0"/>
              </a:rPr>
              <a:t>Kings and Queens</a:t>
            </a:r>
          </a:p>
          <a:p>
            <a:r>
              <a:rPr lang="en-GB" sz="2000" dirty="0">
                <a:latin typeface="Sassoon Penpals" panose="02000400000000000000" pitchFamily="50" charset="0"/>
              </a:rPr>
              <a:t>In this unit, pupils learn what a monarch is and explore the lives and actions of significant rulers from the past. They study William the Conqueror and his conquest of England, King John I and the Magna Carta, and Queen Elizabeth I and her display of power. The topic also covers Charles I and the English Civil War, examining battles for power that shaped government, and concludes with the role of the monarchy today in a constitutional system alongside the Prime Minister.</a:t>
            </a:r>
            <a:endParaRPr lang="en-GB" sz="2000" b="1" dirty="0">
              <a:latin typeface="Sassoon Penpals" panose="02000400000000000000" pitchFamily="50" charset="0"/>
            </a:endParaRPr>
          </a:p>
        </p:txBody>
      </p:sp>
      <p:sp>
        <p:nvSpPr>
          <p:cNvPr id="3" name="TextBox 2">
            <a:extLst>
              <a:ext uri="{FF2B5EF4-FFF2-40B4-BE49-F238E27FC236}">
                <a16:creationId xmlns:a16="http://schemas.microsoft.com/office/drawing/2014/main" id="{5EA86743-006E-E177-2946-A7736489530D}"/>
              </a:ext>
            </a:extLst>
          </p:cNvPr>
          <p:cNvSpPr txBox="1"/>
          <p:nvPr/>
        </p:nvSpPr>
        <p:spPr>
          <a:xfrm>
            <a:off x="308333" y="4068812"/>
            <a:ext cx="6840000" cy="4893647"/>
          </a:xfrm>
          <a:prstGeom prst="rect">
            <a:avLst/>
          </a:prstGeom>
          <a:noFill/>
          <a:ln>
            <a:solidFill>
              <a:srgbClr val="002060"/>
            </a:solidFill>
          </a:ln>
        </p:spPr>
        <p:txBody>
          <a:bodyPr wrap="square" rtlCol="0">
            <a:spAutoFit/>
          </a:bodyPr>
          <a:lstStyle/>
          <a:p>
            <a:r>
              <a:rPr lang="en-GB" sz="3600" b="1" dirty="0">
                <a:latin typeface="Sassoon Penpals Joined" pitchFamily="50" charset="0"/>
              </a:rPr>
              <a:t>Geography</a:t>
            </a:r>
          </a:p>
          <a:p>
            <a:r>
              <a:rPr lang="en-GB" sz="2000" b="1" dirty="0">
                <a:latin typeface="Sassoon Penpals Joined" pitchFamily="50" charset="0"/>
              </a:rPr>
              <a:t>Planet Earth</a:t>
            </a:r>
          </a:p>
          <a:p>
            <a:r>
              <a:rPr lang="en-GB" sz="2000" dirty="0">
                <a:latin typeface="Sassoon Penpals Joined" panose="02000400000000000000" pitchFamily="50" charset="0"/>
              </a:rPr>
              <a:t>This topic continues from last term. Children will learn about different countries, capital cities, famous landmarks, landscapes, climates, and native animals in Europe, Asia, Africa, North America, South America, Australia, and Antarctica. Each lesson includes thinking about how we might travel to these continents from where we live, and pupils will complete a ‘passport’ page to record what they have discovered.</a:t>
            </a:r>
          </a:p>
          <a:p>
            <a:r>
              <a:rPr lang="en-GB" sz="2000" dirty="0">
                <a:latin typeface="Sassoon Penpals Joined" panose="02000400000000000000" pitchFamily="50" charset="0"/>
              </a:rPr>
              <a:t>The unit finishes by bringing all this learning together, exploring why some parts of the world are hot and others cold, and introducing ideas like the Equator, the Northern and Southern Hemispheres, and climate zones. There are lots of opportunities to celebrate diversity and share pupils’ own backgrounds, as well as learning about food, music, art, and languages from around the world.</a:t>
            </a:r>
            <a:endParaRPr lang="en-GB" sz="2000" b="1" dirty="0">
              <a:latin typeface="Sassoon Penpals Joined" pitchFamily="50" charset="0"/>
            </a:endParaRPr>
          </a:p>
          <a:p>
            <a:endParaRPr lang="en-GB" sz="3600" b="1" dirty="0">
              <a:latin typeface="Sassoon Penpals Joined" pitchFamily="50" charset="0"/>
            </a:endParaRPr>
          </a:p>
        </p:txBody>
      </p:sp>
    </p:spTree>
    <p:extLst>
      <p:ext uri="{BB962C8B-B14F-4D97-AF65-F5344CB8AC3E}">
        <p14:creationId xmlns:p14="http://schemas.microsoft.com/office/powerpoint/2010/main" val="151233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music notes colorful">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823" y="4415381"/>
            <a:ext cx="1222859" cy="62773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39443" y="8723199"/>
            <a:ext cx="6840000" cy="1754326"/>
          </a:xfrm>
          <a:prstGeom prst="rect">
            <a:avLst/>
          </a:prstGeom>
          <a:noFill/>
          <a:ln>
            <a:solidFill>
              <a:schemeClr val="accent5">
                <a:lumMod val="75000"/>
              </a:schemeClr>
            </a:solidFill>
          </a:ln>
        </p:spPr>
        <p:txBody>
          <a:bodyPr wrap="square" rtlCol="0">
            <a:spAutoFit/>
          </a:bodyPr>
          <a:lstStyle/>
          <a:p>
            <a:r>
              <a:rPr lang="en-GB" sz="2800" b="1" dirty="0">
                <a:latin typeface="Sassoon Penpals Joined" pitchFamily="50" charset="0"/>
              </a:rPr>
              <a:t>Art</a:t>
            </a:r>
          </a:p>
          <a:p>
            <a:r>
              <a:rPr lang="en-GB" sz="2000" b="1" dirty="0">
                <a:latin typeface="Sassoon Penpals" panose="02000400000000000000" pitchFamily="50" charset="0"/>
              </a:rPr>
              <a:t>Painting &amp; Mixed Media: Life in Colour:</a:t>
            </a:r>
            <a:r>
              <a:rPr lang="en-GB" sz="2000" dirty="0">
                <a:latin typeface="Sassoon Penpals" panose="02000400000000000000" pitchFamily="50" charset="0"/>
              </a:rPr>
              <a:t> Pupils investigate colour and how it can express mood, emotion, and meaning. They experiment with different painting and mixed-media techniques to create vibrant artworks inspired by real-life and imaginative themes.</a:t>
            </a:r>
          </a:p>
        </p:txBody>
      </p:sp>
      <p:sp>
        <p:nvSpPr>
          <p:cNvPr id="3" name="TextBox 2">
            <a:extLst>
              <a:ext uri="{FF2B5EF4-FFF2-40B4-BE49-F238E27FC236}">
                <a16:creationId xmlns:a16="http://schemas.microsoft.com/office/drawing/2014/main" id="{30E09C6E-DC10-90C1-465D-AD6D9E024E6F}"/>
              </a:ext>
            </a:extLst>
          </p:cNvPr>
          <p:cNvSpPr txBox="1"/>
          <p:nvPr/>
        </p:nvSpPr>
        <p:spPr>
          <a:xfrm>
            <a:off x="360632" y="6675925"/>
            <a:ext cx="6840000" cy="1754326"/>
          </a:xfrm>
          <a:prstGeom prst="rect">
            <a:avLst/>
          </a:prstGeom>
          <a:noFill/>
          <a:ln>
            <a:solidFill>
              <a:schemeClr val="accent5">
                <a:lumMod val="75000"/>
              </a:schemeClr>
            </a:solidFill>
          </a:ln>
        </p:spPr>
        <p:txBody>
          <a:bodyPr wrap="square" rtlCol="0">
            <a:spAutoFit/>
          </a:bodyPr>
          <a:lstStyle/>
          <a:p>
            <a:r>
              <a:rPr lang="en-GB" sz="2800" b="1" dirty="0">
                <a:latin typeface="Sassoon Penpals Joined" pitchFamily="50" charset="0"/>
              </a:rPr>
              <a:t>DT</a:t>
            </a:r>
          </a:p>
          <a:p>
            <a:r>
              <a:rPr lang="en-GB" sz="2000" b="1" dirty="0">
                <a:latin typeface="Sassoon Penpals" panose="02000400000000000000" pitchFamily="50" charset="0"/>
              </a:rPr>
              <a:t>Mechanisms: Fairground Wheel:</a:t>
            </a:r>
            <a:r>
              <a:rPr lang="en-GB" sz="2000" dirty="0">
                <a:latin typeface="Sassoon Penpals" panose="02000400000000000000" pitchFamily="50" charset="0"/>
              </a:rPr>
              <a:t> Pupils design and build a model fairground wheel, learning about mechanisms such as axles and pivots. They develop skills in measuring, cutting, assembling, and testing, and evaluate how well their designs work to create a moving structure.</a:t>
            </a:r>
          </a:p>
        </p:txBody>
      </p:sp>
      <p:sp>
        <p:nvSpPr>
          <p:cNvPr id="4" name="Rectangle 3">
            <a:extLst>
              <a:ext uri="{FF2B5EF4-FFF2-40B4-BE49-F238E27FC236}">
                <a16:creationId xmlns:a16="http://schemas.microsoft.com/office/drawing/2014/main" id="{61EEDC28-D006-E6A7-5075-5B3F1F18E326}"/>
              </a:ext>
            </a:extLst>
          </p:cNvPr>
          <p:cNvSpPr/>
          <p:nvPr/>
        </p:nvSpPr>
        <p:spPr>
          <a:xfrm>
            <a:off x="360632" y="252388"/>
            <a:ext cx="6839999" cy="3908762"/>
          </a:xfrm>
          <a:prstGeom prst="rect">
            <a:avLst/>
          </a:prstGeom>
          <a:ln>
            <a:solidFill>
              <a:schemeClr val="accent5">
                <a:lumMod val="75000"/>
              </a:schemeClr>
            </a:solidFill>
          </a:ln>
        </p:spPr>
        <p:txBody>
          <a:bodyPr wrap="square">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pPr algn="just"/>
            <a:r>
              <a:rPr lang="en-GB" sz="2800" b="1" dirty="0">
                <a:latin typeface="Sassoon Penpals Joined" pitchFamily="50" charset="0"/>
              </a:rPr>
              <a:t>RHE</a:t>
            </a:r>
          </a:p>
          <a:p>
            <a:pPr algn="just"/>
            <a:r>
              <a:rPr lang="en-GB" sz="2000" b="1" dirty="0">
                <a:latin typeface="Sassoon Penpals Joined" pitchFamily="50" charset="0"/>
              </a:rPr>
              <a:t>In these lessons, children will learn about rights and responsibilities, including how to stay safe and respectful online and why rules are important in different communities. They will develop basic financial understanding by exploring spending, saving, giving, and the importance of saving for emergencies. They will reflect on the communities they belong to and how they can contribute positively, while also learning about caring for those who are poor or vulnerable. Through a focus on mental health and wellbeing, they will recognise and manage their feelings, respect differences, and practise positive ways to handle strong emotions. During British Science Week, they will take part in practical activities to develop curiosity and early scientific skills.</a:t>
            </a:r>
          </a:p>
        </p:txBody>
      </p:sp>
      <p:sp>
        <p:nvSpPr>
          <p:cNvPr id="5" name="TextBox 4">
            <a:extLst>
              <a:ext uri="{FF2B5EF4-FFF2-40B4-BE49-F238E27FC236}">
                <a16:creationId xmlns:a16="http://schemas.microsoft.com/office/drawing/2014/main" id="{DC7E2A52-3739-CDF8-32AC-92ECBA442987}"/>
              </a:ext>
            </a:extLst>
          </p:cNvPr>
          <p:cNvSpPr txBox="1"/>
          <p:nvPr/>
        </p:nvSpPr>
        <p:spPr>
          <a:xfrm>
            <a:off x="339443" y="4454098"/>
            <a:ext cx="6840000" cy="1877437"/>
          </a:xfrm>
          <a:prstGeom prst="rect">
            <a:avLst/>
          </a:prstGeom>
          <a:noFill/>
          <a:ln>
            <a:solidFill>
              <a:srgbClr val="7030A0"/>
            </a:solidFill>
          </a:ln>
        </p:spPr>
        <p:txBody>
          <a:bodyPr wrap="square" rtlCol="0">
            <a:spAutoFit/>
          </a:bodyPr>
          <a:lstStyle/>
          <a:p>
            <a:r>
              <a:rPr lang="en-GB" sz="3600" b="1" dirty="0">
                <a:latin typeface="Sassoon Penpals Joined" pitchFamily="50" charset="0"/>
              </a:rPr>
              <a:t>Music</a:t>
            </a:r>
          </a:p>
          <a:p>
            <a:r>
              <a:rPr lang="en-GB" sz="2000" b="1" dirty="0">
                <a:latin typeface="Sassoon Penpals Joined" panose="02000400000000000000" pitchFamily="50" charset="0"/>
              </a:rPr>
              <a:t>Instruments: Musical Storytelling: </a:t>
            </a:r>
            <a:r>
              <a:rPr lang="en-GB" sz="2000" dirty="0">
                <a:latin typeface="Sassoon Penpals Joined" panose="02000400000000000000" pitchFamily="50" charset="0"/>
              </a:rPr>
              <a:t>Pupils explore different instruments and sounds to create and perform musical stories. They learn how to use dynamics, tempo, and pitch to convey moods and actions, and practise combining instruments to tell a story through music.</a:t>
            </a:r>
          </a:p>
        </p:txBody>
      </p:sp>
    </p:spTree>
    <p:extLst>
      <p:ext uri="{BB962C8B-B14F-4D97-AF65-F5344CB8AC3E}">
        <p14:creationId xmlns:p14="http://schemas.microsoft.com/office/powerpoint/2010/main" val="164075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 result for computi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83632" y="6415454"/>
            <a:ext cx="1192883" cy="93610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1"/>
          <p:cNvSpPr txBox="1"/>
          <p:nvPr/>
        </p:nvSpPr>
        <p:spPr>
          <a:xfrm>
            <a:off x="324247" y="4037159"/>
            <a:ext cx="6840000" cy="5878532"/>
          </a:xfrm>
          <a:prstGeom prst="rect">
            <a:avLst/>
          </a:prstGeom>
          <a:noFill/>
          <a:ln>
            <a:noFill/>
          </a:ln>
        </p:spPr>
        <p:txBody>
          <a:bodyPr wrap="square" rtlCol="0">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r>
              <a:rPr lang="en-GB" sz="3600" b="1" dirty="0">
                <a:latin typeface="Sassoon Penpals Joined" panose="02000400000000000000" pitchFamily="50" charset="0"/>
              </a:rPr>
              <a:t>Computing</a:t>
            </a:r>
          </a:p>
          <a:p>
            <a:r>
              <a:rPr lang="en-GB" sz="2000" b="1" dirty="0">
                <a:solidFill>
                  <a:srgbClr val="000000"/>
                </a:solidFill>
                <a:latin typeface="Sassoon Penpals" panose="02000400000000000000" pitchFamily="50" charset="0"/>
              </a:rPr>
              <a:t>Robot Algorithms </a:t>
            </a:r>
          </a:p>
          <a:p>
            <a:r>
              <a:rPr lang="en-GB" sz="2000" b="0" i="0" dirty="0">
                <a:solidFill>
                  <a:srgbClr val="130019"/>
                </a:solidFill>
                <a:effectLst/>
                <a:latin typeface="Sassoon Penpals" panose="02000400000000000000" pitchFamily="50" charset="0"/>
              </a:rPr>
              <a:t>This unit develops learners’ understanding of instructions in sequences and the use of logical reasoning to predict outcomes. Learners will use given commands in different orders to investigate how the order affects the outcome. They will also learn about design in programming. They will develop artwork and test it for use in a program. They will design algorithms and then test those algorithms as programs and debug them.</a:t>
            </a:r>
          </a:p>
          <a:p>
            <a:endParaRPr lang="en-GB" sz="2000" dirty="0">
              <a:solidFill>
                <a:srgbClr val="130019"/>
              </a:solidFill>
              <a:latin typeface="Sassoon Penpals" panose="02000400000000000000" pitchFamily="50" charset="0"/>
            </a:endParaRPr>
          </a:p>
          <a:p>
            <a:endParaRPr lang="en-GB" sz="2000" dirty="0">
              <a:solidFill>
                <a:srgbClr val="130019"/>
              </a:solidFill>
              <a:latin typeface="Sassoon Penpals" panose="02000400000000000000" pitchFamily="50" charset="0"/>
            </a:endParaRPr>
          </a:p>
          <a:p>
            <a:r>
              <a:rPr lang="en-GB" sz="2000" b="1" i="0" dirty="0">
                <a:solidFill>
                  <a:srgbClr val="130019"/>
                </a:solidFill>
                <a:effectLst/>
                <a:latin typeface="Sassoon Penpals" panose="02000400000000000000" pitchFamily="50" charset="0"/>
              </a:rPr>
              <a:t>Pictograms</a:t>
            </a:r>
          </a:p>
          <a:p>
            <a:r>
              <a:rPr lang="en-GB" sz="2000" b="0" i="0" dirty="0">
                <a:solidFill>
                  <a:srgbClr val="000000"/>
                </a:solidFill>
                <a:effectLst/>
                <a:latin typeface="Sassoon Penpals" panose="02000400000000000000" pitchFamily="50" charset="0"/>
              </a:rPr>
              <a:t>This unit introduces the learners to the term ‘data’. Learners will begin to understand what data means and how this can be collected in the form of a tally chart. They will learn the term ‘attribute’ and use this to help them organise data. They will then progress onto presenting data in the form of pictograms and finally block diagrams. Learners will use the data presented to answer questions.</a:t>
            </a:r>
            <a:br>
              <a:rPr lang="en-GB" sz="2000" b="0" i="0" dirty="0">
                <a:solidFill>
                  <a:srgbClr val="000000"/>
                </a:solidFill>
                <a:effectLst/>
                <a:latin typeface="Sassoon Penpals" panose="02000400000000000000" pitchFamily="50" charset="0"/>
              </a:rPr>
            </a:br>
            <a:endParaRPr lang="en-GB" sz="2000" dirty="0">
              <a:latin typeface="Sassoon Penpals" panose="02000400000000000000" pitchFamily="50" charset="0"/>
            </a:endParaRPr>
          </a:p>
        </p:txBody>
      </p:sp>
      <p:sp>
        <p:nvSpPr>
          <p:cNvPr id="7" name="Rectangle 6"/>
          <p:cNvSpPr/>
          <p:nvPr/>
        </p:nvSpPr>
        <p:spPr>
          <a:xfrm>
            <a:off x="324247" y="3924795"/>
            <a:ext cx="6840000" cy="6523107"/>
          </a:xfrm>
          <a:prstGeom prst="rect">
            <a:avLst/>
          </a:prstGeom>
          <a:noFill/>
          <a:ln w="1587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45159" rtl="0" eaLnBrk="1" latinLnBrk="0" hangingPunct="1">
              <a:defRPr sz="2100" kern="1200">
                <a:solidFill>
                  <a:schemeClr val="lt1"/>
                </a:solidFill>
                <a:latin typeface="+mn-lt"/>
                <a:ea typeface="+mn-ea"/>
                <a:cs typeface="+mn-cs"/>
              </a:defRPr>
            </a:lvl1pPr>
            <a:lvl2pPr marL="522580" algn="l" defTabSz="1045159" rtl="0" eaLnBrk="1" latinLnBrk="0" hangingPunct="1">
              <a:defRPr sz="2100" kern="1200">
                <a:solidFill>
                  <a:schemeClr val="lt1"/>
                </a:solidFill>
                <a:latin typeface="+mn-lt"/>
                <a:ea typeface="+mn-ea"/>
                <a:cs typeface="+mn-cs"/>
              </a:defRPr>
            </a:lvl2pPr>
            <a:lvl3pPr marL="1045159" algn="l" defTabSz="1045159" rtl="0" eaLnBrk="1" latinLnBrk="0" hangingPunct="1">
              <a:defRPr sz="2100" kern="1200">
                <a:solidFill>
                  <a:schemeClr val="lt1"/>
                </a:solidFill>
                <a:latin typeface="+mn-lt"/>
                <a:ea typeface="+mn-ea"/>
                <a:cs typeface="+mn-cs"/>
              </a:defRPr>
            </a:lvl3pPr>
            <a:lvl4pPr marL="1567739" algn="l" defTabSz="1045159" rtl="0" eaLnBrk="1" latinLnBrk="0" hangingPunct="1">
              <a:defRPr sz="2100" kern="1200">
                <a:solidFill>
                  <a:schemeClr val="lt1"/>
                </a:solidFill>
                <a:latin typeface="+mn-lt"/>
                <a:ea typeface="+mn-ea"/>
                <a:cs typeface="+mn-cs"/>
              </a:defRPr>
            </a:lvl4pPr>
            <a:lvl5pPr marL="2090318" algn="l" defTabSz="1045159" rtl="0" eaLnBrk="1" latinLnBrk="0" hangingPunct="1">
              <a:defRPr sz="2100" kern="1200">
                <a:solidFill>
                  <a:schemeClr val="lt1"/>
                </a:solidFill>
                <a:latin typeface="+mn-lt"/>
                <a:ea typeface="+mn-ea"/>
                <a:cs typeface="+mn-cs"/>
              </a:defRPr>
            </a:lvl5pPr>
            <a:lvl6pPr marL="2612898" algn="l" defTabSz="1045159" rtl="0" eaLnBrk="1" latinLnBrk="0" hangingPunct="1">
              <a:defRPr sz="2100" kern="1200">
                <a:solidFill>
                  <a:schemeClr val="lt1"/>
                </a:solidFill>
                <a:latin typeface="+mn-lt"/>
                <a:ea typeface="+mn-ea"/>
                <a:cs typeface="+mn-cs"/>
              </a:defRPr>
            </a:lvl6pPr>
            <a:lvl7pPr marL="3135478" algn="l" defTabSz="1045159" rtl="0" eaLnBrk="1" latinLnBrk="0" hangingPunct="1">
              <a:defRPr sz="2100" kern="1200">
                <a:solidFill>
                  <a:schemeClr val="lt1"/>
                </a:solidFill>
                <a:latin typeface="+mn-lt"/>
                <a:ea typeface="+mn-ea"/>
                <a:cs typeface="+mn-cs"/>
              </a:defRPr>
            </a:lvl7pPr>
            <a:lvl8pPr marL="3658057" algn="l" defTabSz="1045159" rtl="0" eaLnBrk="1" latinLnBrk="0" hangingPunct="1">
              <a:defRPr sz="2100" kern="1200">
                <a:solidFill>
                  <a:schemeClr val="lt1"/>
                </a:solidFill>
                <a:latin typeface="+mn-lt"/>
                <a:ea typeface="+mn-ea"/>
                <a:cs typeface="+mn-cs"/>
              </a:defRPr>
            </a:lvl8pPr>
            <a:lvl9pPr marL="4180637" algn="l" defTabSz="1045159" rtl="0" eaLnBrk="1" latinLnBrk="0" hangingPunct="1">
              <a:defRPr sz="2100" kern="1200">
                <a:solidFill>
                  <a:schemeClr val="lt1"/>
                </a:solidFill>
                <a:latin typeface="+mn-lt"/>
                <a:ea typeface="+mn-ea"/>
                <a:cs typeface="+mn-cs"/>
              </a:defRPr>
            </a:lvl9pPr>
          </a:lstStyle>
          <a:p>
            <a:pPr algn="ctr"/>
            <a:endParaRPr lang="en-GB"/>
          </a:p>
        </p:txBody>
      </p:sp>
      <p:sp>
        <p:nvSpPr>
          <p:cNvPr id="2" name="TextBox 1"/>
          <p:cNvSpPr txBox="1"/>
          <p:nvPr/>
        </p:nvSpPr>
        <p:spPr>
          <a:xfrm>
            <a:off x="324247" y="396404"/>
            <a:ext cx="6840000" cy="3108543"/>
          </a:xfrm>
          <a:prstGeom prst="rect">
            <a:avLst/>
          </a:prstGeom>
          <a:noFill/>
          <a:ln>
            <a:solidFill>
              <a:srgbClr val="002060"/>
            </a:solidFill>
          </a:ln>
        </p:spPr>
        <p:txBody>
          <a:bodyPr wrap="square" rtlCol="0">
            <a:spAutoFit/>
          </a:bodyPr>
          <a:lstStyle/>
          <a:p>
            <a:r>
              <a:rPr lang="en-GB" sz="3600" b="1" dirty="0">
                <a:latin typeface="Sassoon Penpals Joined" pitchFamily="50" charset="0"/>
              </a:rPr>
              <a:t>Spanish</a:t>
            </a:r>
          </a:p>
          <a:p>
            <a:r>
              <a:rPr lang="en-GB" sz="2000" b="1" dirty="0">
                <a:latin typeface="Sassoon Penpals" panose="02000400000000000000" pitchFamily="50" charset="0"/>
              </a:rPr>
              <a:t>Birthday Party:</a:t>
            </a:r>
            <a:r>
              <a:rPr lang="en-GB" sz="2000" dirty="0">
                <a:latin typeface="Sassoon Penpals" panose="02000400000000000000" pitchFamily="50" charset="0"/>
              </a:rPr>
              <a:t> Pupils learn new vocabulary through a story about a birthday, including woodland animal nouns, numbers and age, birthday gifts, months, and instructions. They use this language to talk about birthdays and follow simple instructions.</a:t>
            </a:r>
          </a:p>
          <a:p>
            <a:r>
              <a:rPr lang="en-GB" sz="2000" b="1" dirty="0">
                <a:latin typeface="Sassoon Penpals" panose="02000400000000000000" pitchFamily="50" charset="0"/>
              </a:rPr>
              <a:t>Me and My Puppy:</a:t>
            </a:r>
            <a:r>
              <a:rPr lang="en-GB" sz="2000" dirty="0">
                <a:latin typeface="Sassoon Penpals" panose="02000400000000000000" pitchFamily="50" charset="0"/>
              </a:rPr>
              <a:t> Pupils learn and revise vocabulary related to a puppy, including asking and answering questions about names, favourite things, numbers, and commands, as well as describing what a puppy likes to do and where it likes to go.</a:t>
            </a:r>
          </a:p>
        </p:txBody>
      </p:sp>
    </p:spTree>
    <p:extLst>
      <p:ext uri="{BB962C8B-B14F-4D97-AF65-F5344CB8AC3E}">
        <p14:creationId xmlns:p14="http://schemas.microsoft.com/office/powerpoint/2010/main" val="2477220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8065" y="8965356"/>
            <a:ext cx="1710818" cy="1623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9424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1124</TotalTime>
  <Words>1713</Words>
  <Application>Microsoft Office PowerPoint</Application>
  <PresentationFormat>Custom</PresentationFormat>
  <Paragraphs>69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Gabriola</vt:lpstr>
      <vt:lpstr>Sassoon Penpals</vt:lpstr>
      <vt:lpstr>Sassoon Penpals Joined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Solihull MBC - The Solihull Grid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Martin</dc:creator>
  <cp:lastModifiedBy>Evie Carson</cp:lastModifiedBy>
  <cp:revision>63</cp:revision>
  <cp:lastPrinted>2016-09-27T10:05:26Z</cp:lastPrinted>
  <dcterms:created xsi:type="dcterms:W3CDTF">2016-09-14T12:14:31Z</dcterms:created>
  <dcterms:modified xsi:type="dcterms:W3CDTF">2026-03-03T16:54:21Z</dcterms:modified>
</cp:coreProperties>
</file>